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6" r:id="rId8"/>
    <p:sldId id="267" r:id="rId9"/>
    <p:sldId id="260" r:id="rId10"/>
    <p:sldId id="268" r:id="rId11"/>
    <p:sldId id="269" r:id="rId12"/>
    <p:sldId id="271" r:id="rId13"/>
    <p:sldId id="270" r:id="rId14"/>
    <p:sldId id="261" r:id="rId15"/>
    <p:sldId id="262" r:id="rId16"/>
    <p:sldId id="272" r:id="rId17"/>
    <p:sldId id="273" r:id="rId18"/>
    <p:sldId id="274" r:id="rId19"/>
    <p:sldId id="263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0901B1-9B9E-4489-AD4B-7BB45501ED40}">
          <p14:sldIdLst>
            <p14:sldId id="256"/>
            <p14:sldId id="257"/>
            <p14:sldId id="258"/>
            <p14:sldId id="264"/>
            <p14:sldId id="259"/>
            <p14:sldId id="265"/>
            <p14:sldId id="266"/>
            <p14:sldId id="267"/>
            <p14:sldId id="260"/>
            <p14:sldId id="268"/>
            <p14:sldId id="269"/>
            <p14:sldId id="271"/>
            <p14:sldId id="270"/>
            <p14:sldId id="261"/>
            <p14:sldId id="262"/>
            <p14:sldId id="272"/>
            <p14:sldId id="273"/>
            <p14:sldId id="274"/>
            <p14:sldId id="263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0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129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6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2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9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2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907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07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80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23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88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3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3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microsoft.com/office/2007/relationships/media" Target="../media/media10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microsoft.com/office/2007/relationships/media" Target="../media/media11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microsoft.com/office/2007/relationships/media" Target="../media/media12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13.m4a"/><Relationship Id="rId1" Type="http://schemas.openxmlformats.org/officeDocument/2006/relationships/audio" Target="NULL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NULL" TargetMode="External"/><Relationship Id="rId7" Type="http://schemas.openxmlformats.org/officeDocument/2006/relationships/image" Target="../media/image2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.png"/><Relationship Id="rId4" Type="http://schemas.microsoft.com/office/2007/relationships/media" Target="../media/media15.m4a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1.wdp"/><Relationship Id="rId1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39.png"/><Relationship Id="rId7" Type="http://schemas.openxmlformats.org/officeDocument/2006/relationships/image" Target="../media/image27.png"/><Relationship Id="rId12" Type="http://schemas.openxmlformats.org/officeDocument/2006/relationships/image" Target="../media/image2.png"/><Relationship Id="rId17" Type="http://schemas.openxmlformats.org/officeDocument/2006/relationships/image" Target="../media/image35.png"/><Relationship Id="rId2" Type="http://schemas.microsoft.com/office/2007/relationships/media" Target="../media/media16.m4a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audio" Target="NULL" TargetMode="Externa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30.png"/><Relationship Id="rId19" Type="http://schemas.openxmlformats.org/officeDocument/2006/relationships/image" Target="../media/image37.png"/><Relationship Id="rId4" Type="http://schemas.openxmlformats.org/officeDocument/2006/relationships/image" Target="../media/image1.jpeg"/><Relationship Id="rId9" Type="http://schemas.openxmlformats.org/officeDocument/2006/relationships/image" Target="../media/image29.png"/><Relationship Id="rId14" Type="http://schemas.openxmlformats.org/officeDocument/2006/relationships/image" Target="../media/image32.png"/><Relationship Id="rId2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54.png"/><Relationship Id="rId7" Type="http://schemas.openxmlformats.org/officeDocument/2006/relationships/image" Target="../media/image42.png"/><Relationship Id="rId12" Type="http://schemas.microsoft.com/office/2007/relationships/hdphoto" Target="../media/hdphoto1.wdp"/><Relationship Id="rId17" Type="http://schemas.openxmlformats.org/officeDocument/2006/relationships/image" Target="../media/image50.png"/><Relationship Id="rId2" Type="http://schemas.microsoft.com/office/2007/relationships/media" Target="../media/media17.m4a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audio" Target="NULL" TargetMode="External"/><Relationship Id="rId6" Type="http://schemas.openxmlformats.org/officeDocument/2006/relationships/image" Target="../media/image41.png"/><Relationship Id="rId11" Type="http://schemas.openxmlformats.org/officeDocument/2006/relationships/image" Target="../media/image2.png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10" Type="http://schemas.openxmlformats.org/officeDocument/2006/relationships/image" Target="../media/image45.png"/><Relationship Id="rId19" Type="http://schemas.openxmlformats.org/officeDocument/2006/relationships/image" Target="../media/image52.png"/><Relationship Id="rId4" Type="http://schemas.openxmlformats.org/officeDocument/2006/relationships/image" Target="../media/image1.jpeg"/><Relationship Id="rId9" Type="http://schemas.openxmlformats.org/officeDocument/2006/relationships/image" Target="../media/image44.png"/><Relationship Id="rId14" Type="http://schemas.openxmlformats.org/officeDocument/2006/relationships/image" Target="../media/image47.png"/><Relationship Id="rId2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69.png"/><Relationship Id="rId7" Type="http://schemas.openxmlformats.org/officeDocument/2006/relationships/image" Target="../media/image57.png"/><Relationship Id="rId12" Type="http://schemas.microsoft.com/office/2007/relationships/hdphoto" Target="../media/hdphoto1.wdp"/><Relationship Id="rId17" Type="http://schemas.openxmlformats.org/officeDocument/2006/relationships/image" Target="../media/image65.png"/><Relationship Id="rId2" Type="http://schemas.microsoft.com/office/2007/relationships/media" Target="../media/media18.m4a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audio" Target="NULL" TargetMode="External"/><Relationship Id="rId6" Type="http://schemas.openxmlformats.org/officeDocument/2006/relationships/image" Target="../media/image56.png"/><Relationship Id="rId11" Type="http://schemas.openxmlformats.org/officeDocument/2006/relationships/image" Target="../media/image2.png"/><Relationship Id="rId5" Type="http://schemas.openxmlformats.org/officeDocument/2006/relationships/image" Target="../media/image55.png"/><Relationship Id="rId15" Type="http://schemas.openxmlformats.org/officeDocument/2006/relationships/image" Target="../media/image63.png"/><Relationship Id="rId10" Type="http://schemas.openxmlformats.org/officeDocument/2006/relationships/image" Target="../media/image60.png"/><Relationship Id="rId19" Type="http://schemas.openxmlformats.org/officeDocument/2006/relationships/image" Target="../media/image67.png"/><Relationship Id="rId4" Type="http://schemas.openxmlformats.org/officeDocument/2006/relationships/image" Target="../media/image1.jpeg"/><Relationship Id="rId9" Type="http://schemas.openxmlformats.org/officeDocument/2006/relationships/image" Target="../media/image59.png"/><Relationship Id="rId14" Type="http://schemas.openxmlformats.org/officeDocument/2006/relationships/image" Target="../media/image62.png"/><Relationship Id="rId2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2.png"/><Relationship Id="rId2" Type="http://schemas.microsoft.com/office/2007/relationships/media" Target="../media/media19.m4a"/><Relationship Id="rId1" Type="http://schemas.openxmlformats.org/officeDocument/2006/relationships/audio" Target="NULL" TargetMode="Externa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20.m4a"/><Relationship Id="rId1" Type="http://schemas.openxmlformats.org/officeDocument/2006/relationships/audi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jpe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7.wmf"/><Relationship Id="rId18" Type="http://schemas.openxmlformats.org/officeDocument/2006/relationships/image" Target="../media/image2.png"/><Relationship Id="rId3" Type="http://schemas.microsoft.com/office/2007/relationships/media" Target="../media/media2.m4a"/><Relationship Id="rId7" Type="http://schemas.openxmlformats.org/officeDocument/2006/relationships/image" Target="../media/image4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9.wmf"/><Relationship Id="rId2" Type="http://schemas.openxmlformats.org/officeDocument/2006/relationships/audio" Target="NULL" TargetMode="External"/><Relationship Id="rId16" Type="http://schemas.openxmlformats.org/officeDocument/2006/relationships/oleObject" Target="../embeddings/oleObject6.bin"/><Relationship Id="rId20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6.wmf"/><Relationship Id="rId5" Type="http://schemas.openxmlformats.org/officeDocument/2006/relationships/image" Target="../media/image1.jpeg"/><Relationship Id="rId15" Type="http://schemas.openxmlformats.org/officeDocument/2006/relationships/image" Target="../media/image8.wmf"/><Relationship Id="rId10" Type="http://schemas.openxmlformats.org/officeDocument/2006/relationships/oleObject" Target="../embeddings/oleObject3.bin"/><Relationship Id="rId19" Type="http://schemas.microsoft.com/office/2007/relationships/hdphoto" Target="../media/hdphoto1.wdp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wmf"/><Relationship Id="rId14" Type="http://schemas.openxmlformats.org/officeDocument/2006/relationships/oleObject" Target="../embeddings/oleObject5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microsoft.com/office/2007/relationships/media" Target="../media/media21.m4a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hyperlink" Target="https://www.statista.com/statistics/1109977/video-game-sales-covid/#professional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en.wikipedia.org/wiki/Video_game" TargetMode="External"/><Relationship Id="rId10" Type="http://schemas.microsoft.com/office/2007/relationships/hdphoto" Target="../media/hdphoto1.wdp"/><Relationship Id="rId4" Type="http://schemas.openxmlformats.org/officeDocument/2006/relationships/image" Target="../media/image1.jpe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4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analyticsindiamag.com/face-recognition-system-using-deepfacewith-python-codes/" TargetMode="Externa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cubes background">
            <a:extLst>
              <a:ext uri="{FF2B5EF4-FFF2-40B4-BE49-F238E27FC236}">
                <a16:creationId xmlns:a16="http://schemas.microsoft.com/office/drawing/2014/main" id="{99D3E836-687A-67CD-C735-6DF702985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F2553-7419-47DB-8BA2-86C8FC752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517" y="3206507"/>
            <a:ext cx="6470692" cy="1441768"/>
          </a:xfrm>
        </p:spPr>
        <p:txBody>
          <a:bodyPr>
            <a:normAutofit fontScale="90000"/>
          </a:bodyPr>
          <a:lstStyle/>
          <a:p>
            <a:r>
              <a:rPr lang="en-GB" sz="3800" dirty="0">
                <a:solidFill>
                  <a:schemeClr val="tx1"/>
                </a:solidFill>
              </a:rPr>
              <a:t>Vision-Based Emotion Detection of Gameplayers – ERS (Emotion Recognition System)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919B0-C931-452E-A698-3C9BBC932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000" dirty="0"/>
              <a:t>a final year project by Shavin croos</a:t>
            </a:r>
          </a:p>
          <a:p>
            <a:pPr>
              <a:lnSpc>
                <a:spcPct val="110000"/>
              </a:lnSpc>
            </a:pPr>
            <a:r>
              <a:rPr lang="en-GB" sz="1000" dirty="0"/>
              <a:t>20 MAY 2022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2A3F3E-2795-8BC7-3A99-EE7801F841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83" b="89577" l="6466" r="95259">
                        <a14:foregroundMark x1="95259" y1="34528" x2="95259" y2="34528"/>
                        <a14:foregroundMark x1="64224" y1="31270" x2="64224" y2="31270"/>
                        <a14:foregroundMark x1="32328" y1="12704" x2="32328" y2="12704"/>
                        <a14:foregroundMark x1="82759" y1="15961" x2="21552" y2="14658"/>
                        <a14:foregroundMark x1="25000" y1="64821" x2="75431" y2="63518"/>
                        <a14:foregroundMark x1="46983" y1="50489" x2="51724" y2="54723"/>
                        <a14:foregroundMark x1="71552" y1="60261" x2="82759" y2="64169"/>
                        <a14:foregroundMark x1="82759" y1="64169" x2="92672" y2="62215"/>
                        <a14:foregroundMark x1="89655" y1="44951" x2="27586" y2="44951"/>
                        <a14:foregroundMark x1="27586" y1="44951" x2="47845" y2="86319"/>
                        <a14:foregroundMark x1="47845" y1="86319" x2="88362" y2="57329"/>
                        <a14:foregroundMark x1="88362" y1="57329" x2="89655" y2="46906"/>
                        <a14:foregroundMark x1="82759" y1="10423" x2="22845" y2="9446"/>
                        <a14:foregroundMark x1="22845" y1="9446" x2="14224" y2="59609"/>
                        <a14:foregroundMark x1="14224" y1="59609" x2="68966" y2="36808"/>
                        <a14:foregroundMark x1="68966" y1="36808" x2="84483" y2="9772"/>
                        <a14:foregroundMark x1="82759" y1="13355" x2="82759" y2="51792"/>
                        <a14:foregroundMark x1="82759" y1="51792" x2="82759" y2="51792"/>
                        <a14:foregroundMark x1="78017" y1="52443" x2="32328" y2="64169"/>
                        <a14:foregroundMark x1="56897" y1="32573" x2="51724" y2="26384"/>
                        <a14:foregroundMark x1="65948" y1="27687" x2="54310" y2="36808"/>
                        <a14:foregroundMark x1="65948" y1="28990" x2="56897" y2="28339"/>
                        <a14:foregroundMark x1="56897" y1="25733" x2="37931" y2="15309"/>
                        <a14:foregroundMark x1="64224" y1="18241" x2="45259" y2="35505"/>
                        <a14:foregroundMark x1="57328" y1="18567" x2="42672" y2="34528"/>
                        <a14:foregroundMark x1="50431" y1="22476" x2="61638" y2="31270"/>
                        <a14:foregroundMark x1="85345" y1="44625" x2="84483" y2="16938"/>
                        <a14:foregroundMark x1="88362" y1="14984" x2="29310" y2="9446"/>
                        <a14:foregroundMark x1="29310" y1="9446" x2="5603" y2="45928"/>
                        <a14:foregroundMark x1="5603" y1="45928" x2="22845" y2="8143"/>
                        <a14:foregroundMark x1="22845" y1="8143" x2="75431" y2="9772"/>
                        <a14:foregroundMark x1="75431" y1="9772" x2="89655" y2="17264"/>
                        <a14:foregroundMark x1="21983" y1="36808" x2="27586" y2="80456"/>
                        <a14:foregroundMark x1="27586" y1="80456" x2="25000" y2="46580"/>
                        <a14:foregroundMark x1="46121" y1="48534" x2="52586" y2="59283"/>
                        <a14:foregroundMark x1="63362" y1="78502" x2="49138" y2="87948"/>
                        <a14:foregroundMark x1="61638" y1="83713" x2="45259" y2="89902"/>
                        <a14:foregroundMark x1="69828" y1="57003" x2="77155" y2="21173"/>
                        <a14:foregroundMark x1="22845" y1="14007" x2="26724" y2="41042"/>
                        <a14:foregroundMark x1="31466" y1="20195" x2="33621" y2="39414"/>
                        <a14:foregroundMark x1="27155" y1="18567" x2="16379" y2="7492"/>
                        <a14:foregroundMark x1="9052" y1="6189" x2="9483" y2="61238"/>
                        <a14:foregroundMark x1="8190" y1="55375" x2="8190" y2="60912"/>
                        <a14:foregroundMark x1="14655" y1="56026" x2="37069" y2="79805"/>
                        <a14:foregroundMark x1="13362" y1="57329" x2="45690" y2="87622"/>
                        <a14:foregroundMark x1="45690" y1="87622" x2="14655" y2="61238"/>
                        <a14:foregroundMark x1="65086" y1="62541" x2="61638" y2="62541"/>
                        <a14:foregroundMark x1="74569" y1="61564" x2="68966" y2="63192"/>
                        <a14:foregroundMark x1="76293" y1="58632" x2="67241" y2="67752"/>
                        <a14:foregroundMark x1="68103" y1="67101" x2="39224" y2="77199"/>
                        <a14:foregroundMark x1="64224" y1="53420" x2="33621" y2="52117"/>
                        <a14:foregroundMark x1="84483" y1="64821" x2="76724" y2="72964"/>
                        <a14:foregroundMark x1="14655" y1="59283" x2="22414" y2="75570"/>
                        <a14:foregroundMark x1="6466" y1="45928" x2="6466" y2="6545"/>
                        <a14:backgroundMark x1="6034" y1="3583" x2="9052" y2="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101575" y="76933"/>
            <a:ext cx="1187359" cy="1479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Slide Intro">
            <a:hlinkClick r:id="" action="ppaction://media"/>
            <a:extLst>
              <a:ext uri="{FF2B5EF4-FFF2-40B4-BE49-F238E27FC236}">
                <a16:creationId xmlns:a16="http://schemas.microsoft.com/office/drawing/2014/main" id="{30F3ED48-2BA6-6A31-5163-0FD77679FB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73.645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575" y="6189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48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900"/>
    </mc:Choice>
    <mc:Fallback xmlns="">
      <p:transition spd="slow" advClick="0" advTm="10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  <p:extLst>
    <p:ext uri="{E180D4A7-C9FB-4DFB-919C-405C955672EB}">
      <p14:showEvtLst xmlns:p14="http://schemas.microsoft.com/office/powerpoint/2010/main">
        <p14:playEvt time="470" objId="6"/>
        <p14:stopEvt time="11388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bstract cubes background">
            <a:extLst>
              <a:ext uri="{FF2B5EF4-FFF2-40B4-BE49-F238E27FC236}">
                <a16:creationId xmlns:a16="http://schemas.microsoft.com/office/drawing/2014/main" id="{A927DD0B-2B8A-4B4A-4B84-949CAE6735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6121D-84B1-95DA-8EE0-6622B7AD9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Drawing Rectangle on Detected Face and Mapping Emotions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2EBD66-5973-9280-FDF3-F5C46701F0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99" t="9722" r="5698" b="47639"/>
          <a:stretch/>
        </p:blipFill>
        <p:spPr>
          <a:xfrm>
            <a:off x="64777" y="2761881"/>
            <a:ext cx="5890308" cy="27820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9C30F2-97C8-A177-C895-079ECDFE3F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99" t="52153" r="5698" b="6667"/>
          <a:stretch/>
        </p:blipFill>
        <p:spPr>
          <a:xfrm>
            <a:off x="6018355" y="2768765"/>
            <a:ext cx="6098889" cy="2782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25765-B33B-690C-95E6-596BCCFBA6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83" b="89577" l="6466" r="95259">
                        <a14:foregroundMark x1="95259" y1="34528" x2="95259" y2="34528"/>
                        <a14:foregroundMark x1="64224" y1="31270" x2="64224" y2="31270"/>
                        <a14:foregroundMark x1="32328" y1="12704" x2="32328" y2="12704"/>
                        <a14:foregroundMark x1="82759" y1="15961" x2="21552" y2="14658"/>
                        <a14:foregroundMark x1="25000" y1="64821" x2="75431" y2="63518"/>
                        <a14:foregroundMark x1="46983" y1="50489" x2="51724" y2="54723"/>
                        <a14:foregroundMark x1="71552" y1="60261" x2="82759" y2="64169"/>
                        <a14:foregroundMark x1="82759" y1="64169" x2="92672" y2="62215"/>
                        <a14:foregroundMark x1="89655" y1="44951" x2="27586" y2="44951"/>
                        <a14:foregroundMark x1="27586" y1="44951" x2="47845" y2="86319"/>
                        <a14:foregroundMark x1="47845" y1="86319" x2="88362" y2="57329"/>
                        <a14:foregroundMark x1="88362" y1="57329" x2="89655" y2="46906"/>
                        <a14:foregroundMark x1="82759" y1="10423" x2="22845" y2="9446"/>
                        <a14:foregroundMark x1="22845" y1="9446" x2="14224" y2="59609"/>
                        <a14:foregroundMark x1="14224" y1="59609" x2="68966" y2="36808"/>
                        <a14:foregroundMark x1="68966" y1="36808" x2="84483" y2="9772"/>
                        <a14:foregroundMark x1="82759" y1="13355" x2="82759" y2="51792"/>
                        <a14:foregroundMark x1="82759" y1="51792" x2="82759" y2="51792"/>
                        <a14:foregroundMark x1="78017" y1="52443" x2="32328" y2="64169"/>
                        <a14:foregroundMark x1="56897" y1="32573" x2="51724" y2="26384"/>
                        <a14:foregroundMark x1="65948" y1="27687" x2="54310" y2="36808"/>
                        <a14:foregroundMark x1="65948" y1="28990" x2="56897" y2="28339"/>
                        <a14:foregroundMark x1="56897" y1="25733" x2="37931" y2="15309"/>
                        <a14:foregroundMark x1="64224" y1="18241" x2="45259" y2="35505"/>
                        <a14:foregroundMark x1="57328" y1="18567" x2="42672" y2="34528"/>
                        <a14:foregroundMark x1="50431" y1="22476" x2="61638" y2="31270"/>
                        <a14:foregroundMark x1="85345" y1="44625" x2="84483" y2="16938"/>
                        <a14:foregroundMark x1="88362" y1="14984" x2="29310" y2="9446"/>
                        <a14:foregroundMark x1="29310" y1="9446" x2="5603" y2="45928"/>
                        <a14:foregroundMark x1="5603" y1="45928" x2="22845" y2="8143"/>
                        <a14:foregroundMark x1="22845" y1="8143" x2="75431" y2="9772"/>
                        <a14:foregroundMark x1="75431" y1="9772" x2="89655" y2="17264"/>
                        <a14:foregroundMark x1="21983" y1="36808" x2="27586" y2="80456"/>
                        <a14:foregroundMark x1="27586" y1="80456" x2="25000" y2="46580"/>
                        <a14:foregroundMark x1="46121" y1="48534" x2="52586" y2="59283"/>
                        <a14:foregroundMark x1="63362" y1="78502" x2="49138" y2="87948"/>
                        <a14:foregroundMark x1="61638" y1="83713" x2="45259" y2="89902"/>
                        <a14:foregroundMark x1="69828" y1="57003" x2="77155" y2="21173"/>
                        <a14:foregroundMark x1="22845" y1="14007" x2="26724" y2="41042"/>
                        <a14:foregroundMark x1="31466" y1="20195" x2="33621" y2="39414"/>
                        <a14:foregroundMark x1="27155" y1="18567" x2="16379" y2="7492"/>
                        <a14:foregroundMark x1="9052" y1="6189" x2="9483" y2="61238"/>
                        <a14:foregroundMark x1="8190" y1="55375" x2="8190" y2="60912"/>
                        <a14:foregroundMark x1="14655" y1="56026" x2="37069" y2="79805"/>
                        <a14:foregroundMark x1="13362" y1="57329" x2="45690" y2="87622"/>
                        <a14:foregroundMark x1="45690" y1="87622" x2="14655" y2="61238"/>
                        <a14:foregroundMark x1="65086" y1="62541" x2="61638" y2="62541"/>
                        <a14:foregroundMark x1="74569" y1="61564" x2="68966" y2="63192"/>
                        <a14:foregroundMark x1="76293" y1="58632" x2="67241" y2="67752"/>
                        <a14:foregroundMark x1="68103" y1="67101" x2="39224" y2="77199"/>
                        <a14:foregroundMark x1="64224" y1="53420" x2="33621" y2="52117"/>
                        <a14:foregroundMark x1="84483" y1="64821" x2="76724" y2="72964"/>
                        <a14:foregroundMark x1="14655" y1="59283" x2="22414" y2="75570"/>
                        <a14:foregroundMark x1="6466" y1="45928" x2="6466" y2="6545"/>
                        <a14:backgroundMark x1="6034" y1="3583" x2="9052" y2="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10871565" y="212847"/>
            <a:ext cx="1187359" cy="1479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Methodology 3">
            <a:hlinkClick r:id="" action="ppaction://media"/>
            <a:extLst>
              <a:ext uri="{FF2B5EF4-FFF2-40B4-BE49-F238E27FC236}">
                <a16:creationId xmlns:a16="http://schemas.microsoft.com/office/drawing/2014/main" id="{8D845F6C-D0FD-2228-3187-C5A92775BD7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14" end="989.291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777" y="6175514"/>
            <a:ext cx="609600" cy="609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AAABA1-0887-B206-7271-292F72D23EC0}"/>
              </a:ext>
            </a:extLst>
          </p:cNvPr>
          <p:cNvCxnSpPr>
            <a:cxnSpLocks/>
          </p:cNvCxnSpPr>
          <p:nvPr/>
        </p:nvCxnSpPr>
        <p:spPr>
          <a:xfrm flipH="1">
            <a:off x="1987062" y="2497015"/>
            <a:ext cx="984738" cy="1257300"/>
          </a:xfrm>
          <a:prstGeom prst="straightConnector1">
            <a:avLst/>
          </a:prstGeom>
          <a:ln w="7620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EC0F81-C709-6C5E-D2F1-48D4FC8E4CCD}"/>
              </a:ext>
            </a:extLst>
          </p:cNvPr>
          <p:cNvCxnSpPr>
            <a:cxnSpLocks/>
          </p:cNvCxnSpPr>
          <p:nvPr/>
        </p:nvCxnSpPr>
        <p:spPr>
          <a:xfrm flipH="1" flipV="1">
            <a:off x="1876425" y="4047879"/>
            <a:ext cx="828675" cy="307975"/>
          </a:xfrm>
          <a:prstGeom prst="straightConnector1">
            <a:avLst/>
          </a:prstGeom>
          <a:ln w="7620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e 21">
            <a:extLst>
              <a:ext uri="{FF2B5EF4-FFF2-40B4-BE49-F238E27FC236}">
                <a16:creationId xmlns:a16="http://schemas.microsoft.com/office/drawing/2014/main" id="{F16A72CE-30DF-9B34-26EA-545AF6B2AEC2}"/>
              </a:ext>
            </a:extLst>
          </p:cNvPr>
          <p:cNvSpPr/>
          <p:nvPr/>
        </p:nvSpPr>
        <p:spPr>
          <a:xfrm flipH="1">
            <a:off x="3326709" y="4739054"/>
            <a:ext cx="1178315" cy="315494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2DFA581A-A8B7-5DE8-D421-1BE9954793EC}"/>
              </a:ext>
            </a:extLst>
          </p:cNvPr>
          <p:cNvSpPr/>
          <p:nvPr/>
        </p:nvSpPr>
        <p:spPr>
          <a:xfrm>
            <a:off x="179799" y="5182040"/>
            <a:ext cx="379556" cy="361878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8438A6FC-8B4D-C5EE-84D9-F5AE82FB304D}"/>
              </a:ext>
            </a:extLst>
          </p:cNvPr>
          <p:cNvSpPr/>
          <p:nvPr/>
        </p:nvSpPr>
        <p:spPr>
          <a:xfrm flipH="1">
            <a:off x="11881240" y="3005772"/>
            <a:ext cx="278499" cy="2084213"/>
          </a:xfrm>
          <a:prstGeom prst="leftBrace">
            <a:avLst>
              <a:gd name="adj1" fmla="val 8333"/>
              <a:gd name="adj2" fmla="val 48154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21768"/>
      </p:ext>
    </p:extLst>
  </p:cSld>
  <p:clrMapOvr>
    <a:masterClrMapping/>
  </p:clrMapOvr>
  <p:transition spd="slow" advClick="0" advTm="2339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115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213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bstract cubes background">
            <a:extLst>
              <a:ext uri="{FF2B5EF4-FFF2-40B4-BE49-F238E27FC236}">
                <a16:creationId xmlns:a16="http://schemas.microsoft.com/office/drawing/2014/main" id="{882E760B-DEFF-8FDD-DE02-65320A7B8E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6121D-84B1-95DA-8EE0-6622B7AD9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Warnings Based Off Anger and Happy Emotions &amp; Termination of Program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0B6811-986A-1157-DCCF-49CC9E595B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06" t="12083" r="6224" b="7917"/>
          <a:stretch/>
        </p:blipFill>
        <p:spPr>
          <a:xfrm>
            <a:off x="2552700" y="2016819"/>
            <a:ext cx="6419849" cy="4216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C5CFB3-EA1C-A422-7DB5-DCB005DD82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83" b="89577" l="6466" r="95259">
                        <a14:foregroundMark x1="95259" y1="34528" x2="95259" y2="34528"/>
                        <a14:foregroundMark x1="64224" y1="31270" x2="64224" y2="31270"/>
                        <a14:foregroundMark x1="32328" y1="12704" x2="32328" y2="12704"/>
                        <a14:foregroundMark x1="82759" y1="15961" x2="21552" y2="14658"/>
                        <a14:foregroundMark x1="25000" y1="64821" x2="75431" y2="63518"/>
                        <a14:foregroundMark x1="46983" y1="50489" x2="51724" y2="54723"/>
                        <a14:foregroundMark x1="71552" y1="60261" x2="82759" y2="64169"/>
                        <a14:foregroundMark x1="82759" y1="64169" x2="92672" y2="62215"/>
                        <a14:foregroundMark x1="89655" y1="44951" x2="27586" y2="44951"/>
                        <a14:foregroundMark x1="27586" y1="44951" x2="47845" y2="86319"/>
                        <a14:foregroundMark x1="47845" y1="86319" x2="88362" y2="57329"/>
                        <a14:foregroundMark x1="88362" y1="57329" x2="89655" y2="46906"/>
                        <a14:foregroundMark x1="82759" y1="10423" x2="22845" y2="9446"/>
                        <a14:foregroundMark x1="22845" y1="9446" x2="14224" y2="59609"/>
                        <a14:foregroundMark x1="14224" y1="59609" x2="68966" y2="36808"/>
                        <a14:foregroundMark x1="68966" y1="36808" x2="84483" y2="9772"/>
                        <a14:foregroundMark x1="82759" y1="13355" x2="82759" y2="51792"/>
                        <a14:foregroundMark x1="82759" y1="51792" x2="82759" y2="51792"/>
                        <a14:foregroundMark x1="78017" y1="52443" x2="32328" y2="64169"/>
                        <a14:foregroundMark x1="56897" y1="32573" x2="51724" y2="26384"/>
                        <a14:foregroundMark x1="65948" y1="27687" x2="54310" y2="36808"/>
                        <a14:foregroundMark x1="65948" y1="28990" x2="56897" y2="28339"/>
                        <a14:foregroundMark x1="56897" y1="25733" x2="37931" y2="15309"/>
                        <a14:foregroundMark x1="64224" y1="18241" x2="45259" y2="35505"/>
                        <a14:foregroundMark x1="57328" y1="18567" x2="42672" y2="34528"/>
                        <a14:foregroundMark x1="50431" y1="22476" x2="61638" y2="31270"/>
                        <a14:foregroundMark x1="85345" y1="44625" x2="84483" y2="16938"/>
                        <a14:foregroundMark x1="88362" y1="14984" x2="29310" y2="9446"/>
                        <a14:foregroundMark x1="29310" y1="9446" x2="5603" y2="45928"/>
                        <a14:foregroundMark x1="5603" y1="45928" x2="22845" y2="8143"/>
                        <a14:foregroundMark x1="22845" y1="8143" x2="75431" y2="9772"/>
                        <a14:foregroundMark x1="75431" y1="9772" x2="89655" y2="17264"/>
                        <a14:foregroundMark x1="21983" y1="36808" x2="27586" y2="80456"/>
                        <a14:foregroundMark x1="27586" y1="80456" x2="25000" y2="46580"/>
                        <a14:foregroundMark x1="46121" y1="48534" x2="52586" y2="59283"/>
                        <a14:foregroundMark x1="63362" y1="78502" x2="49138" y2="87948"/>
                        <a14:foregroundMark x1="61638" y1="83713" x2="45259" y2="89902"/>
                        <a14:foregroundMark x1="69828" y1="57003" x2="77155" y2="21173"/>
                        <a14:foregroundMark x1="22845" y1="14007" x2="26724" y2="41042"/>
                        <a14:foregroundMark x1="31466" y1="20195" x2="33621" y2="39414"/>
                        <a14:foregroundMark x1="27155" y1="18567" x2="16379" y2="7492"/>
                        <a14:foregroundMark x1="9052" y1="6189" x2="9483" y2="61238"/>
                        <a14:foregroundMark x1="8190" y1="55375" x2="8190" y2="60912"/>
                        <a14:foregroundMark x1="14655" y1="56026" x2="37069" y2="79805"/>
                        <a14:foregroundMark x1="13362" y1="57329" x2="45690" y2="87622"/>
                        <a14:foregroundMark x1="45690" y1="87622" x2="14655" y2="61238"/>
                        <a14:foregroundMark x1="65086" y1="62541" x2="61638" y2="62541"/>
                        <a14:foregroundMark x1="74569" y1="61564" x2="68966" y2="63192"/>
                        <a14:foregroundMark x1="76293" y1="58632" x2="67241" y2="67752"/>
                        <a14:foregroundMark x1="68103" y1="67101" x2="39224" y2="77199"/>
                        <a14:foregroundMark x1="64224" y1="53420" x2="33621" y2="52117"/>
                        <a14:foregroundMark x1="84483" y1="64821" x2="76724" y2="72964"/>
                        <a14:foregroundMark x1="14655" y1="59283" x2="22414" y2="75570"/>
                        <a14:foregroundMark x1="6466" y1="45928" x2="6466" y2="6545"/>
                        <a14:backgroundMark x1="6034" y1="3583" x2="9052" y2="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10871565" y="212847"/>
            <a:ext cx="1187359" cy="1479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Methodology Warnings Msg">
            <a:hlinkClick r:id="" action="ppaction://media"/>
            <a:extLst>
              <a:ext uri="{FF2B5EF4-FFF2-40B4-BE49-F238E27FC236}">
                <a16:creationId xmlns:a16="http://schemas.microsoft.com/office/drawing/2014/main" id="{CD99F601-4D29-40DF-5521-24C1CA52FAF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70" end="314.979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100" y="6248400"/>
            <a:ext cx="609600" cy="60960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AC3E4F67-D84A-E9F1-8948-64978145EFD9}"/>
              </a:ext>
            </a:extLst>
          </p:cNvPr>
          <p:cNvSpPr/>
          <p:nvPr/>
        </p:nvSpPr>
        <p:spPr>
          <a:xfrm>
            <a:off x="2281160" y="2191592"/>
            <a:ext cx="379556" cy="832961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A317612A-3DC7-EB49-A6F0-3CCDFCE09F85}"/>
              </a:ext>
            </a:extLst>
          </p:cNvPr>
          <p:cNvSpPr/>
          <p:nvPr/>
        </p:nvSpPr>
        <p:spPr>
          <a:xfrm>
            <a:off x="2231337" y="3311146"/>
            <a:ext cx="379556" cy="970708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FC3BF7B-C017-5AB7-8592-1364686D3861}"/>
              </a:ext>
            </a:extLst>
          </p:cNvPr>
          <p:cNvSpPr/>
          <p:nvPr/>
        </p:nvSpPr>
        <p:spPr>
          <a:xfrm>
            <a:off x="2470938" y="5011616"/>
            <a:ext cx="379556" cy="1151792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236891"/>
      </p:ext>
    </p:extLst>
  </p:cSld>
  <p:clrMapOvr>
    <a:masterClrMapping/>
  </p:clrMapOvr>
  <p:transition spd="slow" advClick="0" advTm="115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bstract cubes background">
            <a:extLst>
              <a:ext uri="{FF2B5EF4-FFF2-40B4-BE49-F238E27FC236}">
                <a16:creationId xmlns:a16="http://schemas.microsoft.com/office/drawing/2014/main" id="{2D3178FF-95EB-2743-4ABD-89BE3DA1B3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2A3BC-C51C-465F-973B-45AD5FD5E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Creating the Main Menu of Program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4B7B2-07F3-4A63-95F9-5C17092C1D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94" t="21245" r="7422" b="18753"/>
          <a:stretch/>
        </p:blipFill>
        <p:spPr>
          <a:xfrm>
            <a:off x="942975" y="2269172"/>
            <a:ext cx="10544175" cy="3322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A246AA-16EF-7403-5A90-848CE5CEC32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83" b="89577" l="6466" r="95259">
                        <a14:foregroundMark x1="95259" y1="34528" x2="95259" y2="34528"/>
                        <a14:foregroundMark x1="64224" y1="31270" x2="64224" y2="31270"/>
                        <a14:foregroundMark x1="32328" y1="12704" x2="32328" y2="12704"/>
                        <a14:foregroundMark x1="82759" y1="15961" x2="21552" y2="14658"/>
                        <a14:foregroundMark x1="25000" y1="64821" x2="75431" y2="63518"/>
                        <a14:foregroundMark x1="46983" y1="50489" x2="51724" y2="54723"/>
                        <a14:foregroundMark x1="71552" y1="60261" x2="82759" y2="64169"/>
                        <a14:foregroundMark x1="82759" y1="64169" x2="92672" y2="62215"/>
                        <a14:foregroundMark x1="89655" y1="44951" x2="27586" y2="44951"/>
                        <a14:foregroundMark x1="27586" y1="44951" x2="47845" y2="86319"/>
                        <a14:foregroundMark x1="47845" y1="86319" x2="88362" y2="57329"/>
                        <a14:foregroundMark x1="88362" y1="57329" x2="89655" y2="46906"/>
                        <a14:foregroundMark x1="82759" y1="10423" x2="22845" y2="9446"/>
                        <a14:foregroundMark x1="22845" y1="9446" x2="14224" y2="59609"/>
                        <a14:foregroundMark x1="14224" y1="59609" x2="68966" y2="36808"/>
                        <a14:foregroundMark x1="68966" y1="36808" x2="84483" y2="9772"/>
                        <a14:foregroundMark x1="82759" y1="13355" x2="82759" y2="51792"/>
                        <a14:foregroundMark x1="82759" y1="51792" x2="82759" y2="51792"/>
                        <a14:foregroundMark x1="78017" y1="52443" x2="32328" y2="64169"/>
                        <a14:foregroundMark x1="56897" y1="32573" x2="51724" y2="26384"/>
                        <a14:foregroundMark x1="65948" y1="27687" x2="54310" y2="36808"/>
                        <a14:foregroundMark x1="65948" y1="28990" x2="56897" y2="28339"/>
                        <a14:foregroundMark x1="56897" y1="25733" x2="37931" y2="15309"/>
                        <a14:foregroundMark x1="64224" y1="18241" x2="45259" y2="35505"/>
                        <a14:foregroundMark x1="57328" y1="18567" x2="42672" y2="34528"/>
                        <a14:foregroundMark x1="50431" y1="22476" x2="61638" y2="31270"/>
                        <a14:foregroundMark x1="85345" y1="44625" x2="84483" y2="16938"/>
                        <a14:foregroundMark x1="88362" y1="14984" x2="29310" y2="9446"/>
                        <a14:foregroundMark x1="29310" y1="9446" x2="5603" y2="45928"/>
                        <a14:foregroundMark x1="5603" y1="45928" x2="22845" y2="8143"/>
                        <a14:foregroundMark x1="22845" y1="8143" x2="75431" y2="9772"/>
                        <a14:foregroundMark x1="75431" y1="9772" x2="89655" y2="17264"/>
                        <a14:foregroundMark x1="21983" y1="36808" x2="27586" y2="80456"/>
                        <a14:foregroundMark x1="27586" y1="80456" x2="25000" y2="46580"/>
                        <a14:foregroundMark x1="46121" y1="48534" x2="52586" y2="59283"/>
                        <a14:foregroundMark x1="63362" y1="78502" x2="49138" y2="87948"/>
                        <a14:foregroundMark x1="61638" y1="83713" x2="45259" y2="89902"/>
                        <a14:foregroundMark x1="69828" y1="57003" x2="77155" y2="21173"/>
                        <a14:foregroundMark x1="22845" y1="14007" x2="26724" y2="41042"/>
                        <a14:foregroundMark x1="31466" y1="20195" x2="33621" y2="39414"/>
                        <a14:foregroundMark x1="27155" y1="18567" x2="16379" y2="7492"/>
                        <a14:foregroundMark x1="9052" y1="6189" x2="9483" y2="61238"/>
                        <a14:foregroundMark x1="8190" y1="55375" x2="8190" y2="60912"/>
                        <a14:foregroundMark x1="14655" y1="56026" x2="37069" y2="79805"/>
                        <a14:foregroundMark x1="13362" y1="57329" x2="45690" y2="87622"/>
                        <a14:foregroundMark x1="45690" y1="87622" x2="14655" y2="61238"/>
                        <a14:foregroundMark x1="65086" y1="62541" x2="61638" y2="62541"/>
                        <a14:foregroundMark x1="74569" y1="61564" x2="68966" y2="63192"/>
                        <a14:foregroundMark x1="76293" y1="58632" x2="67241" y2="67752"/>
                        <a14:foregroundMark x1="68103" y1="67101" x2="39224" y2="77199"/>
                        <a14:foregroundMark x1="64224" y1="53420" x2="33621" y2="52117"/>
                        <a14:foregroundMark x1="84483" y1="64821" x2="76724" y2="72964"/>
                        <a14:foregroundMark x1="14655" y1="59283" x2="22414" y2="75570"/>
                        <a14:foregroundMark x1="6466" y1="45928" x2="6466" y2="6545"/>
                        <a14:backgroundMark x1="6034" y1="3583" x2="9052" y2="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10871565" y="212847"/>
            <a:ext cx="1187359" cy="1479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Methodolody Main Menu">
            <a:hlinkClick r:id="" action="ppaction://media"/>
            <a:extLst>
              <a:ext uri="{FF2B5EF4-FFF2-40B4-BE49-F238E27FC236}">
                <a16:creationId xmlns:a16="http://schemas.microsoft.com/office/drawing/2014/main" id="{077863B4-9CDE-CC53-56FC-20C7ED287247}"/>
              </a:ext>
            </a:extLst>
          </p:cNvPr>
          <p:cNvPicPr>
            <a:picLocks noGrp="1" noChangeAspect="1"/>
          </p:cNvPicPr>
          <p:nvPr>
            <p:ph idx="1"/>
            <a:audioFile r:link="rId1"/>
            <p:extLst>
              <p:ext uri="{DAA4B4D4-6D71-4841-9C94-3DE7FCFB9230}">
                <p14:media xmlns:p14="http://schemas.microsoft.com/office/powerpoint/2010/main" r:embed="rId2">
                  <p14:trim end="300.979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986" y="6248390"/>
            <a:ext cx="609600" cy="609600"/>
          </a:xfr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7006A664-5A69-A8AE-0D77-3FBFAF826F3E}"/>
              </a:ext>
            </a:extLst>
          </p:cNvPr>
          <p:cNvSpPr/>
          <p:nvPr/>
        </p:nvSpPr>
        <p:spPr>
          <a:xfrm>
            <a:off x="631246" y="4360984"/>
            <a:ext cx="466034" cy="923549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A14EF5-24D5-F3DA-89CF-1B4A55AF8023}"/>
              </a:ext>
            </a:extLst>
          </p:cNvPr>
          <p:cNvCxnSpPr>
            <a:cxnSpLocks/>
          </p:cNvCxnSpPr>
          <p:nvPr/>
        </p:nvCxnSpPr>
        <p:spPr>
          <a:xfrm>
            <a:off x="3297116" y="3930173"/>
            <a:ext cx="0" cy="430811"/>
          </a:xfrm>
          <a:prstGeom prst="straightConnector1">
            <a:avLst/>
          </a:prstGeom>
          <a:ln w="7620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3ECA4C-498E-BB09-F899-BAD8E6CBD4DF}"/>
              </a:ext>
            </a:extLst>
          </p:cNvPr>
          <p:cNvCxnSpPr>
            <a:cxnSpLocks/>
          </p:cNvCxnSpPr>
          <p:nvPr/>
        </p:nvCxnSpPr>
        <p:spPr>
          <a:xfrm>
            <a:off x="7282962" y="3937505"/>
            <a:ext cx="0" cy="430811"/>
          </a:xfrm>
          <a:prstGeom prst="straightConnector1">
            <a:avLst/>
          </a:prstGeom>
          <a:ln w="7620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893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9880">
        <p15:prstTrans prst="fallOver"/>
      </p:transition>
    </mc:Choice>
    <mc:Fallback xmlns="">
      <p:transition spd="slow" advClick="0" advTm="98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387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669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669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bstract cubes background">
            <a:extLst>
              <a:ext uri="{FF2B5EF4-FFF2-40B4-BE49-F238E27FC236}">
                <a16:creationId xmlns:a16="http://schemas.microsoft.com/office/drawing/2014/main" id="{7C45EBAC-F21A-15A9-DFBB-811327D828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2A3BC-C51C-465F-973B-45AD5FD5E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Visual Output and Game Choice for Experimentation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0A4C4E-5767-89E8-57DA-79229D3C5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358275" y="2023953"/>
            <a:ext cx="3601609" cy="2515294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4C31F2-AC85-3953-FA49-1DE834B9D9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56"/>
          <a:stretch/>
        </p:blipFill>
        <p:spPr>
          <a:xfrm>
            <a:off x="260217" y="2023953"/>
            <a:ext cx="4573509" cy="2515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770156-DBD0-B2B2-F1DE-E2217EA80FD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83" b="89577" l="6466" r="95259">
                        <a14:foregroundMark x1="95259" y1="34528" x2="95259" y2="34528"/>
                        <a14:foregroundMark x1="64224" y1="31270" x2="64224" y2="31270"/>
                        <a14:foregroundMark x1="32328" y1="12704" x2="32328" y2="12704"/>
                        <a14:foregroundMark x1="82759" y1="15961" x2="21552" y2="14658"/>
                        <a14:foregroundMark x1="25000" y1="64821" x2="75431" y2="63518"/>
                        <a14:foregroundMark x1="46983" y1="50489" x2="51724" y2="54723"/>
                        <a14:foregroundMark x1="71552" y1="60261" x2="82759" y2="64169"/>
                        <a14:foregroundMark x1="82759" y1="64169" x2="92672" y2="62215"/>
                        <a14:foregroundMark x1="89655" y1="44951" x2="27586" y2="44951"/>
                        <a14:foregroundMark x1="27586" y1="44951" x2="47845" y2="86319"/>
                        <a14:foregroundMark x1="47845" y1="86319" x2="88362" y2="57329"/>
                        <a14:foregroundMark x1="88362" y1="57329" x2="89655" y2="46906"/>
                        <a14:foregroundMark x1="82759" y1="10423" x2="22845" y2="9446"/>
                        <a14:foregroundMark x1="22845" y1="9446" x2="14224" y2="59609"/>
                        <a14:foregroundMark x1="14224" y1="59609" x2="68966" y2="36808"/>
                        <a14:foregroundMark x1="68966" y1="36808" x2="84483" y2="9772"/>
                        <a14:foregroundMark x1="82759" y1="13355" x2="82759" y2="51792"/>
                        <a14:foregroundMark x1="82759" y1="51792" x2="82759" y2="51792"/>
                        <a14:foregroundMark x1="78017" y1="52443" x2="32328" y2="64169"/>
                        <a14:foregroundMark x1="56897" y1="32573" x2="51724" y2="26384"/>
                        <a14:foregroundMark x1="65948" y1="27687" x2="54310" y2="36808"/>
                        <a14:foregroundMark x1="65948" y1="28990" x2="56897" y2="28339"/>
                        <a14:foregroundMark x1="56897" y1="25733" x2="37931" y2="15309"/>
                        <a14:foregroundMark x1="64224" y1="18241" x2="45259" y2="35505"/>
                        <a14:foregroundMark x1="57328" y1="18567" x2="42672" y2="34528"/>
                        <a14:foregroundMark x1="50431" y1="22476" x2="61638" y2="31270"/>
                        <a14:foregroundMark x1="85345" y1="44625" x2="84483" y2="16938"/>
                        <a14:foregroundMark x1="88362" y1="14984" x2="29310" y2="9446"/>
                        <a14:foregroundMark x1="29310" y1="9446" x2="5603" y2="45928"/>
                        <a14:foregroundMark x1="5603" y1="45928" x2="22845" y2="8143"/>
                        <a14:foregroundMark x1="22845" y1="8143" x2="75431" y2="9772"/>
                        <a14:foregroundMark x1="75431" y1="9772" x2="89655" y2="17264"/>
                        <a14:foregroundMark x1="21983" y1="36808" x2="27586" y2="80456"/>
                        <a14:foregroundMark x1="27586" y1="80456" x2="25000" y2="46580"/>
                        <a14:foregroundMark x1="46121" y1="48534" x2="52586" y2="59283"/>
                        <a14:foregroundMark x1="63362" y1="78502" x2="49138" y2="87948"/>
                        <a14:foregroundMark x1="61638" y1="83713" x2="45259" y2="89902"/>
                        <a14:foregroundMark x1="69828" y1="57003" x2="77155" y2="21173"/>
                        <a14:foregroundMark x1="22845" y1="14007" x2="26724" y2="41042"/>
                        <a14:foregroundMark x1="31466" y1="20195" x2="33621" y2="39414"/>
                        <a14:foregroundMark x1="27155" y1="18567" x2="16379" y2="7492"/>
                        <a14:foregroundMark x1="9052" y1="6189" x2="9483" y2="61238"/>
                        <a14:foregroundMark x1="8190" y1="55375" x2="8190" y2="60912"/>
                        <a14:foregroundMark x1="14655" y1="56026" x2="37069" y2="79805"/>
                        <a14:foregroundMark x1="13362" y1="57329" x2="45690" y2="87622"/>
                        <a14:foregroundMark x1="45690" y1="87622" x2="14655" y2="61238"/>
                        <a14:foregroundMark x1="65086" y1="62541" x2="61638" y2="62541"/>
                        <a14:foregroundMark x1="74569" y1="61564" x2="68966" y2="63192"/>
                        <a14:foregroundMark x1="76293" y1="58632" x2="67241" y2="67752"/>
                        <a14:foregroundMark x1="68103" y1="67101" x2="39224" y2="77199"/>
                        <a14:foregroundMark x1="64224" y1="53420" x2="33621" y2="52117"/>
                        <a14:foregroundMark x1="84483" y1="64821" x2="76724" y2="72964"/>
                        <a14:foregroundMark x1="14655" y1="59283" x2="22414" y2="75570"/>
                        <a14:foregroundMark x1="6466" y1="45928" x2="6466" y2="6545"/>
                        <a14:backgroundMark x1="6034" y1="3583" x2="9052" y2="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10871565" y="212847"/>
            <a:ext cx="1187359" cy="1479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1F798A-1C22-B83D-3A6B-47A9773BCD5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362" t="8922" r="8460" b="11217"/>
          <a:stretch/>
        </p:blipFill>
        <p:spPr>
          <a:xfrm>
            <a:off x="5176613" y="4424238"/>
            <a:ext cx="1838740" cy="1808922"/>
          </a:xfrm>
          <a:prstGeom prst="rect">
            <a:avLst/>
          </a:prstGeom>
        </p:spPr>
      </p:pic>
      <p:pic>
        <p:nvPicPr>
          <p:cNvPr id="4" name="Visual Out">
            <a:hlinkClick r:id="" action="ppaction://media"/>
            <a:extLst>
              <a:ext uri="{FF2B5EF4-FFF2-40B4-BE49-F238E27FC236}">
                <a16:creationId xmlns:a16="http://schemas.microsoft.com/office/drawing/2014/main" id="{DDF898D2-A6CE-A3C6-8EFE-487872F246D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95" end="178.62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993" y="61575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9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20310">
        <p14:warp dir="in"/>
      </p:transition>
    </mc:Choice>
    <mc:Fallback xmlns="">
      <p:transition spd="slow" advClick="0" advTm="203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11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bstract cubes background">
            <a:extLst>
              <a:ext uri="{FF2B5EF4-FFF2-40B4-BE49-F238E27FC236}">
                <a16:creationId xmlns:a16="http://schemas.microsoft.com/office/drawing/2014/main" id="{2950FF0D-04FE-D991-BF31-A4FE2D9CBF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35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AC461-740E-47CD-8EA2-920BBF630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A8D511-C318-89F3-C2A8-8BADCC6307C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83" b="89577" l="6466" r="95259">
                        <a14:foregroundMark x1="95259" y1="34528" x2="95259" y2="34528"/>
                        <a14:foregroundMark x1="64224" y1="31270" x2="64224" y2="31270"/>
                        <a14:foregroundMark x1="32328" y1="12704" x2="32328" y2="12704"/>
                        <a14:foregroundMark x1="82759" y1="15961" x2="21552" y2="14658"/>
                        <a14:foregroundMark x1="25000" y1="64821" x2="75431" y2="63518"/>
                        <a14:foregroundMark x1="46983" y1="50489" x2="51724" y2="54723"/>
                        <a14:foregroundMark x1="71552" y1="60261" x2="82759" y2="64169"/>
                        <a14:foregroundMark x1="82759" y1="64169" x2="92672" y2="62215"/>
                        <a14:foregroundMark x1="89655" y1="44951" x2="27586" y2="44951"/>
                        <a14:foregroundMark x1="27586" y1="44951" x2="47845" y2="86319"/>
                        <a14:foregroundMark x1="47845" y1="86319" x2="88362" y2="57329"/>
                        <a14:foregroundMark x1="88362" y1="57329" x2="89655" y2="46906"/>
                        <a14:foregroundMark x1="82759" y1="10423" x2="22845" y2="9446"/>
                        <a14:foregroundMark x1="22845" y1="9446" x2="14224" y2="59609"/>
                        <a14:foregroundMark x1="14224" y1="59609" x2="68966" y2="36808"/>
                        <a14:foregroundMark x1="68966" y1="36808" x2="84483" y2="9772"/>
                        <a14:foregroundMark x1="82759" y1="13355" x2="82759" y2="51792"/>
                        <a14:foregroundMark x1="82759" y1="51792" x2="82759" y2="51792"/>
                        <a14:foregroundMark x1="78017" y1="52443" x2="32328" y2="64169"/>
                        <a14:foregroundMark x1="56897" y1="32573" x2="51724" y2="26384"/>
                        <a14:foregroundMark x1="65948" y1="27687" x2="54310" y2="36808"/>
                        <a14:foregroundMark x1="65948" y1="28990" x2="56897" y2="28339"/>
                        <a14:foregroundMark x1="56897" y1="25733" x2="37931" y2="15309"/>
                        <a14:foregroundMark x1="64224" y1="18241" x2="45259" y2="35505"/>
                        <a14:foregroundMark x1="57328" y1="18567" x2="42672" y2="34528"/>
                        <a14:foregroundMark x1="50431" y1="22476" x2="61638" y2="31270"/>
                        <a14:foregroundMark x1="85345" y1="44625" x2="84483" y2="16938"/>
                        <a14:foregroundMark x1="88362" y1="14984" x2="29310" y2="9446"/>
                        <a14:foregroundMark x1="29310" y1="9446" x2="5603" y2="45928"/>
                        <a14:foregroundMark x1="5603" y1="45928" x2="22845" y2="8143"/>
                        <a14:foregroundMark x1="22845" y1="8143" x2="75431" y2="9772"/>
                        <a14:foregroundMark x1="75431" y1="9772" x2="89655" y2="17264"/>
                        <a14:foregroundMark x1="21983" y1="36808" x2="27586" y2="80456"/>
                        <a14:foregroundMark x1="27586" y1="80456" x2="25000" y2="46580"/>
                        <a14:foregroundMark x1="46121" y1="48534" x2="52586" y2="59283"/>
                        <a14:foregroundMark x1="63362" y1="78502" x2="49138" y2="87948"/>
                        <a14:foregroundMark x1="61638" y1="83713" x2="45259" y2="89902"/>
                        <a14:foregroundMark x1="69828" y1="57003" x2="77155" y2="21173"/>
                        <a14:foregroundMark x1="22845" y1="14007" x2="26724" y2="41042"/>
                        <a14:foregroundMark x1="31466" y1="20195" x2="33621" y2="39414"/>
                        <a14:foregroundMark x1="27155" y1="18567" x2="16379" y2="7492"/>
                        <a14:foregroundMark x1="9052" y1="6189" x2="9483" y2="61238"/>
                        <a14:foregroundMark x1="8190" y1="55375" x2="8190" y2="60912"/>
                        <a14:foregroundMark x1="14655" y1="56026" x2="37069" y2="79805"/>
                        <a14:foregroundMark x1="13362" y1="57329" x2="45690" y2="87622"/>
                        <a14:foregroundMark x1="45690" y1="87622" x2="14655" y2="61238"/>
                        <a14:foregroundMark x1="65086" y1="62541" x2="61638" y2="62541"/>
                        <a14:foregroundMark x1="74569" y1="61564" x2="68966" y2="63192"/>
                        <a14:foregroundMark x1="76293" y1="58632" x2="67241" y2="67752"/>
                        <a14:foregroundMark x1="68103" y1="67101" x2="39224" y2="77199"/>
                        <a14:foregroundMark x1="64224" y1="53420" x2="33621" y2="52117"/>
                        <a14:foregroundMark x1="84483" y1="64821" x2="76724" y2="72964"/>
                        <a14:foregroundMark x1="14655" y1="59283" x2="22414" y2="75570"/>
                        <a14:foregroundMark x1="6466" y1="45928" x2="6466" y2="6545"/>
                        <a14:backgroundMark x1="6034" y1="3583" x2="9052" y2="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10871565" y="212847"/>
            <a:ext cx="1187359" cy="1479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My FYP Demo">
            <a:hlinkClick r:id="" action="ppaction://media"/>
            <a:extLst>
              <a:ext uri="{FF2B5EF4-FFF2-40B4-BE49-F238E27FC236}">
                <a16:creationId xmlns:a16="http://schemas.microsoft.com/office/drawing/2014/main" id="{00A2B058-D2F4-576A-CCDE-52E0A44630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798"/>
          <a:stretch/>
        </p:blipFill>
        <p:spPr>
          <a:xfrm>
            <a:off x="1011115" y="2023953"/>
            <a:ext cx="7434504" cy="42155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90C4CD-30FC-F23C-C1C5-C1266A52EB8C}"/>
              </a:ext>
            </a:extLst>
          </p:cNvPr>
          <p:cNvSpPr txBox="1"/>
          <p:nvPr/>
        </p:nvSpPr>
        <p:spPr>
          <a:xfrm>
            <a:off x="8839201" y="2759520"/>
            <a:ext cx="2771774" cy="2553891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Please note that the demo video is short because the video is only meant to show what possible emotions could be detected during the gameplay.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B5476D57-C88E-C2D7-1CAD-E7F402B6B6B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653.270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2854" y="62394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0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7080">
        <p:diamond/>
      </p:transition>
    </mc:Choice>
    <mc:Fallback xmlns="">
      <p:transition spd="slow" advClick="0" advTm="27080">
        <p:diamond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10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bstract cubes background">
            <a:extLst>
              <a:ext uri="{FF2B5EF4-FFF2-40B4-BE49-F238E27FC236}">
                <a16:creationId xmlns:a16="http://schemas.microsoft.com/office/drawing/2014/main" id="{8FDD7F4A-8939-B260-FB6D-209FBE163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2A3BC-C51C-465F-973B-45AD5FD5E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Experimentation Results (20 Minute Sessions)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333E4A-F3A5-53D3-613C-525F4A984075}"/>
              </a:ext>
            </a:extLst>
          </p:cNvPr>
          <p:cNvGrpSpPr/>
          <p:nvPr/>
        </p:nvGrpSpPr>
        <p:grpSpPr>
          <a:xfrm>
            <a:off x="393896" y="1904969"/>
            <a:ext cx="11404208" cy="4953031"/>
            <a:chOff x="393896" y="1904969"/>
            <a:chExt cx="11404208" cy="495303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314ED3-9966-6629-F46A-3F8C6EABDBF7}"/>
                </a:ext>
              </a:extLst>
            </p:cNvPr>
            <p:cNvSpPr txBox="1"/>
            <p:nvPr/>
          </p:nvSpPr>
          <p:spPr>
            <a:xfrm>
              <a:off x="393896" y="1925501"/>
              <a:ext cx="1557997" cy="408623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Volunteer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704BB9-8F40-4BAA-CB05-FA428D983BE4}"/>
                </a:ext>
              </a:extLst>
            </p:cNvPr>
            <p:cNvSpPr txBox="1"/>
            <p:nvPr/>
          </p:nvSpPr>
          <p:spPr>
            <a:xfrm>
              <a:off x="2867465" y="1925501"/>
              <a:ext cx="1557997" cy="408623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Volunteer 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F844D5-98B1-410E-4E53-C8B4880F2964}"/>
                </a:ext>
              </a:extLst>
            </p:cNvPr>
            <p:cNvSpPr txBox="1"/>
            <p:nvPr/>
          </p:nvSpPr>
          <p:spPr>
            <a:xfrm>
              <a:off x="5313970" y="1925501"/>
              <a:ext cx="1557997" cy="408623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Volunteer 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853C677-B5FF-1316-F0CA-2C1C70A50E3E}"/>
                </a:ext>
              </a:extLst>
            </p:cNvPr>
            <p:cNvSpPr txBox="1"/>
            <p:nvPr/>
          </p:nvSpPr>
          <p:spPr>
            <a:xfrm>
              <a:off x="7801707" y="1943071"/>
              <a:ext cx="1557997" cy="408623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Volunteer 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2E523B3-4C94-14E0-008D-C8607C6FAC52}"/>
                </a:ext>
              </a:extLst>
            </p:cNvPr>
            <p:cNvSpPr txBox="1"/>
            <p:nvPr/>
          </p:nvSpPr>
          <p:spPr>
            <a:xfrm>
              <a:off x="10240107" y="1925501"/>
              <a:ext cx="1557997" cy="408623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Volunteer 5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C9E8D2-62B8-591E-7253-D3240D2337ED}"/>
                </a:ext>
              </a:extLst>
            </p:cNvPr>
            <p:cNvCxnSpPr>
              <a:cxnSpLocks/>
            </p:cNvCxnSpPr>
            <p:nvPr/>
          </p:nvCxnSpPr>
          <p:spPr>
            <a:xfrm>
              <a:off x="2417885" y="1907931"/>
              <a:ext cx="0" cy="495006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788F57-F415-CA87-3BC9-2C2CA152FB2D}"/>
                </a:ext>
              </a:extLst>
            </p:cNvPr>
            <p:cNvCxnSpPr>
              <a:cxnSpLocks/>
            </p:cNvCxnSpPr>
            <p:nvPr/>
          </p:nvCxnSpPr>
          <p:spPr>
            <a:xfrm>
              <a:off x="4856285" y="1904971"/>
              <a:ext cx="0" cy="495006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5D9D102-E68D-5BA1-6EFD-1E609666F393}"/>
                </a:ext>
              </a:extLst>
            </p:cNvPr>
            <p:cNvCxnSpPr>
              <a:cxnSpLocks/>
            </p:cNvCxnSpPr>
            <p:nvPr/>
          </p:nvCxnSpPr>
          <p:spPr>
            <a:xfrm>
              <a:off x="7291754" y="1904970"/>
              <a:ext cx="0" cy="495006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8428858-8B9E-3854-03CE-8C24403F91AC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1904969"/>
              <a:ext cx="0" cy="495006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27B2A3F5-690D-8920-E27E-7D7D7AFBD2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7" t="1305" r="575" b="2108"/>
          <a:stretch/>
        </p:blipFill>
        <p:spPr>
          <a:xfrm>
            <a:off x="7811" y="2385007"/>
            <a:ext cx="2389121" cy="124675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CC34B1E-F409-45C7-76FB-63D2F58FCA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26" r="230"/>
          <a:stretch/>
        </p:blipFill>
        <p:spPr>
          <a:xfrm>
            <a:off x="-1508" y="3922578"/>
            <a:ext cx="2403316" cy="13351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74F64F9-989B-8927-02EB-9C55BF0D19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113"/>
          <a:stretch/>
        </p:blipFill>
        <p:spPr>
          <a:xfrm>
            <a:off x="-3192" y="5556914"/>
            <a:ext cx="2403315" cy="130695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7E2CA23-2986-6CEE-988D-FC5FAF3E6A3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762"/>
          <a:stretch/>
        </p:blipFill>
        <p:spPr>
          <a:xfrm>
            <a:off x="2446210" y="2380736"/>
            <a:ext cx="2372421" cy="136971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8BCF7DD-56FA-12CB-0AC5-C585D87120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6208" y="3943351"/>
            <a:ext cx="2394000" cy="135313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CA949C0-1FED-2234-2C19-E22C1FDC19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8839" y="5566962"/>
            <a:ext cx="2394000" cy="129572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EC2CDDC-2F16-D4A1-E176-48D5DCC4F5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2363" y="2417526"/>
            <a:ext cx="2397600" cy="131847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0D7274D-242C-3A08-A604-CAE818FEC90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583" b="89577" l="6466" r="95259">
                        <a14:foregroundMark x1="95259" y1="34528" x2="95259" y2="34528"/>
                        <a14:foregroundMark x1="64224" y1="31270" x2="64224" y2="31270"/>
                        <a14:foregroundMark x1="32328" y1="12704" x2="32328" y2="12704"/>
                        <a14:foregroundMark x1="82759" y1="15961" x2="21552" y2="14658"/>
                        <a14:foregroundMark x1="25000" y1="64821" x2="75431" y2="63518"/>
                        <a14:foregroundMark x1="46983" y1="50489" x2="51724" y2="54723"/>
                        <a14:foregroundMark x1="71552" y1="60261" x2="82759" y2="64169"/>
                        <a14:foregroundMark x1="82759" y1="64169" x2="92672" y2="62215"/>
                        <a14:foregroundMark x1="89655" y1="44951" x2="27586" y2="44951"/>
                        <a14:foregroundMark x1="27586" y1="44951" x2="47845" y2="86319"/>
                        <a14:foregroundMark x1="47845" y1="86319" x2="88362" y2="57329"/>
                        <a14:foregroundMark x1="88362" y1="57329" x2="89655" y2="46906"/>
                        <a14:foregroundMark x1="82759" y1="10423" x2="22845" y2="9446"/>
                        <a14:foregroundMark x1="22845" y1="9446" x2="14224" y2="59609"/>
                        <a14:foregroundMark x1="14224" y1="59609" x2="68966" y2="36808"/>
                        <a14:foregroundMark x1="68966" y1="36808" x2="84483" y2="9772"/>
                        <a14:foregroundMark x1="82759" y1="13355" x2="82759" y2="51792"/>
                        <a14:foregroundMark x1="82759" y1="51792" x2="82759" y2="51792"/>
                        <a14:foregroundMark x1="78017" y1="52443" x2="32328" y2="64169"/>
                        <a14:foregroundMark x1="56897" y1="32573" x2="51724" y2="26384"/>
                        <a14:foregroundMark x1="65948" y1="27687" x2="54310" y2="36808"/>
                        <a14:foregroundMark x1="65948" y1="28990" x2="56897" y2="28339"/>
                        <a14:foregroundMark x1="56897" y1="25733" x2="37931" y2="15309"/>
                        <a14:foregroundMark x1="64224" y1="18241" x2="45259" y2="35505"/>
                        <a14:foregroundMark x1="57328" y1="18567" x2="42672" y2="34528"/>
                        <a14:foregroundMark x1="50431" y1="22476" x2="61638" y2="31270"/>
                        <a14:foregroundMark x1="85345" y1="44625" x2="84483" y2="16938"/>
                        <a14:foregroundMark x1="88362" y1="14984" x2="29310" y2="9446"/>
                        <a14:foregroundMark x1="29310" y1="9446" x2="5603" y2="45928"/>
                        <a14:foregroundMark x1="5603" y1="45928" x2="22845" y2="8143"/>
                        <a14:foregroundMark x1="22845" y1="8143" x2="75431" y2="9772"/>
                        <a14:foregroundMark x1="75431" y1="9772" x2="89655" y2="17264"/>
                        <a14:foregroundMark x1="21983" y1="36808" x2="27586" y2="80456"/>
                        <a14:foregroundMark x1="27586" y1="80456" x2="25000" y2="46580"/>
                        <a14:foregroundMark x1="46121" y1="48534" x2="52586" y2="59283"/>
                        <a14:foregroundMark x1="63362" y1="78502" x2="49138" y2="87948"/>
                        <a14:foregroundMark x1="61638" y1="83713" x2="45259" y2="89902"/>
                        <a14:foregroundMark x1="69828" y1="57003" x2="77155" y2="21173"/>
                        <a14:foregroundMark x1="22845" y1="14007" x2="26724" y2="41042"/>
                        <a14:foregroundMark x1="31466" y1="20195" x2="33621" y2="39414"/>
                        <a14:foregroundMark x1="27155" y1="18567" x2="16379" y2="7492"/>
                        <a14:foregroundMark x1="9052" y1="6189" x2="9483" y2="61238"/>
                        <a14:foregroundMark x1="8190" y1="55375" x2="8190" y2="60912"/>
                        <a14:foregroundMark x1="14655" y1="56026" x2="37069" y2="79805"/>
                        <a14:foregroundMark x1="13362" y1="57329" x2="45690" y2="87622"/>
                        <a14:foregroundMark x1="45690" y1="87622" x2="14655" y2="61238"/>
                        <a14:foregroundMark x1="65086" y1="62541" x2="61638" y2="62541"/>
                        <a14:foregroundMark x1="74569" y1="61564" x2="68966" y2="63192"/>
                        <a14:foregroundMark x1="76293" y1="58632" x2="67241" y2="67752"/>
                        <a14:foregroundMark x1="68103" y1="67101" x2="39224" y2="77199"/>
                        <a14:foregroundMark x1="64224" y1="53420" x2="33621" y2="52117"/>
                        <a14:foregroundMark x1="84483" y1="64821" x2="76724" y2="72964"/>
                        <a14:foregroundMark x1="14655" y1="59283" x2="22414" y2="75570"/>
                        <a14:foregroundMark x1="6466" y1="45928" x2="6466" y2="6545"/>
                        <a14:backgroundMark x1="6034" y1="3583" x2="9052" y2="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10871565" y="212847"/>
            <a:ext cx="1187359" cy="1479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E4AFC3B-606A-CDA1-FBDD-EB0681B96A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7863" y="3943352"/>
            <a:ext cx="2394462" cy="13053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21267B5-2E69-577F-3C59-D9FB704179A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79731" y="5577233"/>
            <a:ext cx="2388576" cy="12778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6AEB814-5BA8-4881-AFAA-2CFD82247C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18131" y="2389765"/>
            <a:ext cx="2403487" cy="142785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E5CB183-F50F-E841-9B84-4EB39E117B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23923" y="3908004"/>
            <a:ext cx="2397694" cy="134975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B1450EE-F33B-134A-CF37-EEA5E07E0B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13293" y="5507864"/>
            <a:ext cx="2413161" cy="134717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542AC03-1FA7-1F5C-4738-905C4FD431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80747" y="2440714"/>
            <a:ext cx="2397714" cy="132880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F3958A2-89AE-A90C-8BD8-0B289CA3ECE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76664" y="3979045"/>
            <a:ext cx="2400348" cy="120017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32E3827-7EDA-7854-2A61-F4EABE225DE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73897" y="5527749"/>
            <a:ext cx="2414402" cy="1327289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1D8DEE6-075A-BC48-F213-306955A58103}"/>
              </a:ext>
            </a:extLst>
          </p:cNvPr>
          <p:cNvCxnSpPr>
            <a:cxnSpLocks/>
          </p:cNvCxnSpPr>
          <p:nvPr/>
        </p:nvCxnSpPr>
        <p:spPr>
          <a:xfrm>
            <a:off x="7811" y="2351694"/>
            <a:ext cx="1218418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Experimentation 20 mins">
            <a:hlinkClick r:id="" action="ppaction://media"/>
            <a:extLst>
              <a:ext uri="{FF2B5EF4-FFF2-40B4-BE49-F238E27FC236}">
                <a16:creationId xmlns:a16="http://schemas.microsoft.com/office/drawing/2014/main" id="{0B5DDF8B-8F66-859B-3BF9-F80438B1F3D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77.6041"/>
                </p14:media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05108" y="1457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18636"/>
      </p:ext>
    </p:extLst>
  </p:cSld>
  <p:clrMapOvr>
    <a:masterClrMapping/>
  </p:clrMapOvr>
  <p:transition spd="slow" advClick="0" advTm="2745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bstract cubes background">
            <a:extLst>
              <a:ext uri="{FF2B5EF4-FFF2-40B4-BE49-F238E27FC236}">
                <a16:creationId xmlns:a16="http://schemas.microsoft.com/office/drawing/2014/main" id="{9A0141F1-FC21-0161-E318-1A96E120D7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3F994-8C31-2E27-E640-F98E752CF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Experimentation Results (40 Minute Sessions)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69DF37-188E-98A0-9966-C4B361FE4B22}"/>
              </a:ext>
            </a:extLst>
          </p:cNvPr>
          <p:cNvGrpSpPr/>
          <p:nvPr/>
        </p:nvGrpSpPr>
        <p:grpSpPr>
          <a:xfrm>
            <a:off x="393896" y="1879811"/>
            <a:ext cx="11404208" cy="4975227"/>
            <a:chOff x="393896" y="1879811"/>
            <a:chExt cx="11404208" cy="497522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B0C4CB-DFE2-200C-A03D-D8F254509416}"/>
                </a:ext>
              </a:extLst>
            </p:cNvPr>
            <p:cNvSpPr txBox="1"/>
            <p:nvPr/>
          </p:nvSpPr>
          <p:spPr>
            <a:xfrm>
              <a:off x="393896" y="1925501"/>
              <a:ext cx="1557997" cy="408623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Volunteer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68B2EB-B37F-5DC4-6687-ED9BC7E40485}"/>
                </a:ext>
              </a:extLst>
            </p:cNvPr>
            <p:cNvSpPr txBox="1"/>
            <p:nvPr/>
          </p:nvSpPr>
          <p:spPr>
            <a:xfrm>
              <a:off x="2867465" y="1925501"/>
              <a:ext cx="1557997" cy="408623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Volunteer 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266E2E-AABE-41DE-AC50-93B4BFFBF444}"/>
                </a:ext>
              </a:extLst>
            </p:cNvPr>
            <p:cNvSpPr txBox="1"/>
            <p:nvPr/>
          </p:nvSpPr>
          <p:spPr>
            <a:xfrm>
              <a:off x="5313970" y="1925501"/>
              <a:ext cx="1557997" cy="408623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Volunteer 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AEA740-F7CE-7E2A-4AA0-E43A0413A878}"/>
                </a:ext>
              </a:extLst>
            </p:cNvPr>
            <p:cNvSpPr txBox="1"/>
            <p:nvPr/>
          </p:nvSpPr>
          <p:spPr>
            <a:xfrm>
              <a:off x="7829257" y="1904971"/>
              <a:ext cx="1557997" cy="408623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Volunteer 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77A348-E3C6-845A-0426-BFB018511C8E}"/>
                </a:ext>
              </a:extLst>
            </p:cNvPr>
            <p:cNvSpPr txBox="1"/>
            <p:nvPr/>
          </p:nvSpPr>
          <p:spPr>
            <a:xfrm>
              <a:off x="10240107" y="1925501"/>
              <a:ext cx="1557997" cy="408623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Volunteer 5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B0E86E0-1915-2DA9-2890-9ACC8DD2C383}"/>
                </a:ext>
              </a:extLst>
            </p:cNvPr>
            <p:cNvCxnSpPr>
              <a:cxnSpLocks/>
            </p:cNvCxnSpPr>
            <p:nvPr/>
          </p:nvCxnSpPr>
          <p:spPr>
            <a:xfrm>
              <a:off x="2453054" y="1904969"/>
              <a:ext cx="0" cy="495006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FCCC64A-851F-22E9-9E1C-7AB48A7E6D96}"/>
                </a:ext>
              </a:extLst>
            </p:cNvPr>
            <p:cNvCxnSpPr>
              <a:cxnSpLocks/>
            </p:cNvCxnSpPr>
            <p:nvPr/>
          </p:nvCxnSpPr>
          <p:spPr>
            <a:xfrm>
              <a:off x="4917831" y="1879811"/>
              <a:ext cx="0" cy="497522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AB0A771-246C-A82D-C1DE-A3339271FC57}"/>
                </a:ext>
              </a:extLst>
            </p:cNvPr>
            <p:cNvCxnSpPr>
              <a:cxnSpLocks/>
            </p:cNvCxnSpPr>
            <p:nvPr/>
          </p:nvCxnSpPr>
          <p:spPr>
            <a:xfrm>
              <a:off x="7344508" y="1879811"/>
              <a:ext cx="0" cy="497522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EEA459-6118-4957-14B6-873AB2B97505}"/>
                </a:ext>
              </a:extLst>
            </p:cNvPr>
            <p:cNvCxnSpPr>
              <a:cxnSpLocks/>
            </p:cNvCxnSpPr>
            <p:nvPr/>
          </p:nvCxnSpPr>
          <p:spPr>
            <a:xfrm>
              <a:off x="9762392" y="1879811"/>
              <a:ext cx="0" cy="497522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DD2ADD0-6E6C-872D-CA84-22C711D0F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06" y="2431183"/>
            <a:ext cx="2440951" cy="12967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5DE6B8-CD24-FF0B-A477-276EE99A8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31" y="4016373"/>
            <a:ext cx="2430136" cy="12865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B5C1EB5-A6C1-63B7-3E7F-1E935EA708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07" y="5601565"/>
            <a:ext cx="2440952" cy="12564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681DA2-69EB-6509-F88A-078FF3E318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6505" y="2424390"/>
            <a:ext cx="2414488" cy="13484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F8DB8A2-54D7-5313-3BA4-C5435F94DC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6504" y="3863061"/>
            <a:ext cx="2414488" cy="15280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BDBB04-C1F9-AABB-AFF1-F2EF2B0977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6503" y="5530013"/>
            <a:ext cx="2414489" cy="13250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A869C38-C916-A071-D811-B6F337433AE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83" b="89577" l="6466" r="95259">
                        <a14:foregroundMark x1="95259" y1="34528" x2="95259" y2="34528"/>
                        <a14:foregroundMark x1="64224" y1="31270" x2="64224" y2="31270"/>
                        <a14:foregroundMark x1="32328" y1="12704" x2="32328" y2="12704"/>
                        <a14:foregroundMark x1="82759" y1="15961" x2="21552" y2="14658"/>
                        <a14:foregroundMark x1="25000" y1="64821" x2="75431" y2="63518"/>
                        <a14:foregroundMark x1="46983" y1="50489" x2="51724" y2="54723"/>
                        <a14:foregroundMark x1="71552" y1="60261" x2="82759" y2="64169"/>
                        <a14:foregroundMark x1="82759" y1="64169" x2="92672" y2="62215"/>
                        <a14:foregroundMark x1="89655" y1="44951" x2="27586" y2="44951"/>
                        <a14:foregroundMark x1="27586" y1="44951" x2="47845" y2="86319"/>
                        <a14:foregroundMark x1="47845" y1="86319" x2="88362" y2="57329"/>
                        <a14:foregroundMark x1="88362" y1="57329" x2="89655" y2="46906"/>
                        <a14:foregroundMark x1="82759" y1="10423" x2="22845" y2="9446"/>
                        <a14:foregroundMark x1="22845" y1="9446" x2="14224" y2="59609"/>
                        <a14:foregroundMark x1="14224" y1="59609" x2="68966" y2="36808"/>
                        <a14:foregroundMark x1="68966" y1="36808" x2="84483" y2="9772"/>
                        <a14:foregroundMark x1="82759" y1="13355" x2="82759" y2="51792"/>
                        <a14:foregroundMark x1="82759" y1="51792" x2="82759" y2="51792"/>
                        <a14:foregroundMark x1="78017" y1="52443" x2="32328" y2="64169"/>
                        <a14:foregroundMark x1="56897" y1="32573" x2="51724" y2="26384"/>
                        <a14:foregroundMark x1="65948" y1="27687" x2="54310" y2="36808"/>
                        <a14:foregroundMark x1="65948" y1="28990" x2="56897" y2="28339"/>
                        <a14:foregroundMark x1="56897" y1="25733" x2="37931" y2="15309"/>
                        <a14:foregroundMark x1="64224" y1="18241" x2="45259" y2="35505"/>
                        <a14:foregroundMark x1="57328" y1="18567" x2="42672" y2="34528"/>
                        <a14:foregroundMark x1="50431" y1="22476" x2="61638" y2="31270"/>
                        <a14:foregroundMark x1="85345" y1="44625" x2="84483" y2="16938"/>
                        <a14:foregroundMark x1="88362" y1="14984" x2="29310" y2="9446"/>
                        <a14:foregroundMark x1="29310" y1="9446" x2="5603" y2="45928"/>
                        <a14:foregroundMark x1="5603" y1="45928" x2="22845" y2="8143"/>
                        <a14:foregroundMark x1="22845" y1="8143" x2="75431" y2="9772"/>
                        <a14:foregroundMark x1="75431" y1="9772" x2="89655" y2="17264"/>
                        <a14:foregroundMark x1="21983" y1="36808" x2="27586" y2="80456"/>
                        <a14:foregroundMark x1="27586" y1="80456" x2="25000" y2="46580"/>
                        <a14:foregroundMark x1="46121" y1="48534" x2="52586" y2="59283"/>
                        <a14:foregroundMark x1="63362" y1="78502" x2="49138" y2="87948"/>
                        <a14:foregroundMark x1="61638" y1="83713" x2="45259" y2="89902"/>
                        <a14:foregroundMark x1="69828" y1="57003" x2="77155" y2="21173"/>
                        <a14:foregroundMark x1="22845" y1="14007" x2="26724" y2="41042"/>
                        <a14:foregroundMark x1="31466" y1="20195" x2="33621" y2="39414"/>
                        <a14:foregroundMark x1="27155" y1="18567" x2="16379" y2="7492"/>
                        <a14:foregroundMark x1="9052" y1="6189" x2="9483" y2="61238"/>
                        <a14:foregroundMark x1="8190" y1="55375" x2="8190" y2="60912"/>
                        <a14:foregroundMark x1="14655" y1="56026" x2="37069" y2="79805"/>
                        <a14:foregroundMark x1="13362" y1="57329" x2="45690" y2="87622"/>
                        <a14:foregroundMark x1="45690" y1="87622" x2="14655" y2="61238"/>
                        <a14:foregroundMark x1="65086" y1="62541" x2="61638" y2="62541"/>
                        <a14:foregroundMark x1="74569" y1="61564" x2="68966" y2="63192"/>
                        <a14:foregroundMark x1="76293" y1="58632" x2="67241" y2="67752"/>
                        <a14:foregroundMark x1="68103" y1="67101" x2="39224" y2="77199"/>
                        <a14:foregroundMark x1="64224" y1="53420" x2="33621" y2="52117"/>
                        <a14:foregroundMark x1="84483" y1="64821" x2="76724" y2="72964"/>
                        <a14:foregroundMark x1="14655" y1="59283" x2="22414" y2="75570"/>
                        <a14:foregroundMark x1="6466" y1="45928" x2="6466" y2="6545"/>
                        <a14:backgroundMark x1="6034" y1="3583" x2="9052" y2="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10871565" y="212847"/>
            <a:ext cx="1187359" cy="1479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76A214D-53A8-3589-0DDA-53CCC9B92E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44670" y="2431184"/>
            <a:ext cx="2364203" cy="13298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3846623-9AB5-2593-B435-15D0EAB74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2311" y="4007885"/>
            <a:ext cx="2383200" cy="12249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85FC991-B920-5B25-C25D-5875F6CABA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44670" y="5523514"/>
            <a:ext cx="2371828" cy="13315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33A7116-2E80-94FC-D3DC-B1D2DE589E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69378" y="2446435"/>
            <a:ext cx="2364580" cy="128150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C1AED56-AEC4-ED58-9234-E4DC83E3F3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69378" y="3939415"/>
            <a:ext cx="2364580" cy="12994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7DD0D4B-DDE3-7A46-A027-1105A8FD4C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63506" y="5445990"/>
            <a:ext cx="2371829" cy="140904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593830D-F3A8-AE24-2CF7-67EB9B03EF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89450" y="2431183"/>
            <a:ext cx="2372960" cy="130183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5B706B7-C185-90D3-036F-967EBB59DDD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86183" y="3902000"/>
            <a:ext cx="2394093" cy="143061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98D2919-0D0E-1C5C-F264-9F9472CDDE6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96682" y="5551121"/>
            <a:ext cx="2383594" cy="1303917"/>
          </a:xfrm>
          <a:prstGeom prst="rect">
            <a:avLst/>
          </a:prstGeom>
        </p:spPr>
      </p:pic>
      <p:pic>
        <p:nvPicPr>
          <p:cNvPr id="3" name="Experimentation 40 mins">
            <a:hlinkClick r:id="" action="ppaction://media"/>
            <a:extLst>
              <a:ext uri="{FF2B5EF4-FFF2-40B4-BE49-F238E27FC236}">
                <a16:creationId xmlns:a16="http://schemas.microsoft.com/office/drawing/2014/main" id="{40EA727F-652F-5068-A8BC-E1603A0001A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61" end="533.2916"/>
                </p14:media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33076" y="180352"/>
            <a:ext cx="609600" cy="6096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F6A058-5289-8071-8340-824A1753B6F1}"/>
              </a:ext>
            </a:extLst>
          </p:cNvPr>
          <p:cNvCxnSpPr>
            <a:cxnSpLocks/>
          </p:cNvCxnSpPr>
          <p:nvPr/>
        </p:nvCxnSpPr>
        <p:spPr>
          <a:xfrm>
            <a:off x="7811" y="2351694"/>
            <a:ext cx="1218418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02033"/>
      </p:ext>
    </p:extLst>
  </p:cSld>
  <p:clrMapOvr>
    <a:masterClrMapping/>
  </p:clrMapOvr>
  <p:transition spd="med" advClick="0" advTm="2422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bstract cubes background">
            <a:extLst>
              <a:ext uri="{FF2B5EF4-FFF2-40B4-BE49-F238E27FC236}">
                <a16:creationId xmlns:a16="http://schemas.microsoft.com/office/drawing/2014/main" id="{BF817F19-0A37-C759-B956-0054E1CE51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1FC5B-2870-0C48-0B89-109F70955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Experimentation Results (60 Minute Sessions)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121EB5-7E3B-40F0-2A53-D23009582D8A}"/>
              </a:ext>
            </a:extLst>
          </p:cNvPr>
          <p:cNvGrpSpPr/>
          <p:nvPr/>
        </p:nvGrpSpPr>
        <p:grpSpPr>
          <a:xfrm>
            <a:off x="393896" y="1879811"/>
            <a:ext cx="11404208" cy="4978189"/>
            <a:chOff x="393896" y="1879811"/>
            <a:chExt cx="11404208" cy="49781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534E78-4FFE-C5AE-79C7-A755B98227FB}"/>
                </a:ext>
              </a:extLst>
            </p:cNvPr>
            <p:cNvSpPr txBox="1"/>
            <p:nvPr/>
          </p:nvSpPr>
          <p:spPr>
            <a:xfrm>
              <a:off x="393896" y="1925501"/>
              <a:ext cx="1557997" cy="408623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Volunteer 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D88FEE-0073-D46F-A571-17C3069B443B}"/>
                </a:ext>
              </a:extLst>
            </p:cNvPr>
            <p:cNvSpPr txBox="1"/>
            <p:nvPr/>
          </p:nvSpPr>
          <p:spPr>
            <a:xfrm>
              <a:off x="2867465" y="1925501"/>
              <a:ext cx="1557997" cy="408623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Volunteer 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CBC33D-D513-B544-ED05-E549A3D6D88E}"/>
                </a:ext>
              </a:extLst>
            </p:cNvPr>
            <p:cNvSpPr txBox="1"/>
            <p:nvPr/>
          </p:nvSpPr>
          <p:spPr>
            <a:xfrm>
              <a:off x="5313970" y="1925501"/>
              <a:ext cx="1557997" cy="408623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Volunteer 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F9ABC6-86BA-1129-CDF6-CF78A58D6025}"/>
                </a:ext>
              </a:extLst>
            </p:cNvPr>
            <p:cNvSpPr txBox="1"/>
            <p:nvPr/>
          </p:nvSpPr>
          <p:spPr>
            <a:xfrm>
              <a:off x="7829257" y="1904971"/>
              <a:ext cx="1557997" cy="408623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Volunteer 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3981B-34DA-3B14-52D8-C0F8FD9F1DBB}"/>
                </a:ext>
              </a:extLst>
            </p:cNvPr>
            <p:cNvSpPr txBox="1"/>
            <p:nvPr/>
          </p:nvSpPr>
          <p:spPr>
            <a:xfrm>
              <a:off x="10240107" y="1925501"/>
              <a:ext cx="1557997" cy="408623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Volunteer 5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B64288D-5942-6EFF-12EA-3FE89C836FD8}"/>
                </a:ext>
              </a:extLst>
            </p:cNvPr>
            <p:cNvCxnSpPr>
              <a:cxnSpLocks/>
            </p:cNvCxnSpPr>
            <p:nvPr/>
          </p:nvCxnSpPr>
          <p:spPr>
            <a:xfrm>
              <a:off x="2453054" y="1904969"/>
              <a:ext cx="0" cy="495006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B84F737-5CEE-A712-FE6C-912D3BFDD0B1}"/>
                </a:ext>
              </a:extLst>
            </p:cNvPr>
            <p:cNvCxnSpPr>
              <a:cxnSpLocks/>
            </p:cNvCxnSpPr>
            <p:nvPr/>
          </p:nvCxnSpPr>
          <p:spPr>
            <a:xfrm>
              <a:off x="4917831" y="1879811"/>
              <a:ext cx="0" cy="497522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32E2628-4DEE-05BE-272E-E18BB54D65C9}"/>
                </a:ext>
              </a:extLst>
            </p:cNvPr>
            <p:cNvCxnSpPr>
              <a:cxnSpLocks/>
            </p:cNvCxnSpPr>
            <p:nvPr/>
          </p:nvCxnSpPr>
          <p:spPr>
            <a:xfrm>
              <a:off x="7344508" y="1879811"/>
              <a:ext cx="0" cy="497818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582D15B-9FE7-74F0-5517-2979709E3F61}"/>
                </a:ext>
              </a:extLst>
            </p:cNvPr>
            <p:cNvCxnSpPr>
              <a:cxnSpLocks/>
            </p:cNvCxnSpPr>
            <p:nvPr/>
          </p:nvCxnSpPr>
          <p:spPr>
            <a:xfrm>
              <a:off x="9762392" y="1879811"/>
              <a:ext cx="0" cy="497522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0AE3524-8878-4733-2FCE-1809C3977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05" y="2476575"/>
            <a:ext cx="2431112" cy="13934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528EB4-FBAE-83B4-E4C2-DA6B2A372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77" y="3991233"/>
            <a:ext cx="2431112" cy="13567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0DF9D6-D29B-EFEF-9981-CA200A368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07" y="5527126"/>
            <a:ext cx="2429373" cy="13308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650FD5-170F-D3E2-AE90-82A424C5CF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6502" y="2476575"/>
            <a:ext cx="2417881" cy="12758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7074425-8AE6-A354-594C-F7E81AF28D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0620" y="3991233"/>
            <a:ext cx="2412891" cy="13377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C5A28D2-02A1-CFC0-6DAF-A839522F24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6502" y="5491231"/>
            <a:ext cx="2412890" cy="13638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D97778-33C7-92B5-F51C-04665793BD1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83" b="89577" l="6466" r="95259">
                        <a14:foregroundMark x1="95259" y1="34528" x2="95259" y2="34528"/>
                        <a14:foregroundMark x1="64224" y1="31270" x2="64224" y2="31270"/>
                        <a14:foregroundMark x1="32328" y1="12704" x2="32328" y2="12704"/>
                        <a14:foregroundMark x1="82759" y1="15961" x2="21552" y2="14658"/>
                        <a14:foregroundMark x1="25000" y1="64821" x2="75431" y2="63518"/>
                        <a14:foregroundMark x1="46983" y1="50489" x2="51724" y2="54723"/>
                        <a14:foregroundMark x1="71552" y1="60261" x2="82759" y2="64169"/>
                        <a14:foregroundMark x1="82759" y1="64169" x2="92672" y2="62215"/>
                        <a14:foregroundMark x1="89655" y1="44951" x2="27586" y2="44951"/>
                        <a14:foregroundMark x1="27586" y1="44951" x2="47845" y2="86319"/>
                        <a14:foregroundMark x1="47845" y1="86319" x2="88362" y2="57329"/>
                        <a14:foregroundMark x1="88362" y1="57329" x2="89655" y2="46906"/>
                        <a14:foregroundMark x1="82759" y1="10423" x2="22845" y2="9446"/>
                        <a14:foregroundMark x1="22845" y1="9446" x2="14224" y2="59609"/>
                        <a14:foregroundMark x1="14224" y1="59609" x2="68966" y2="36808"/>
                        <a14:foregroundMark x1="68966" y1="36808" x2="84483" y2="9772"/>
                        <a14:foregroundMark x1="82759" y1="13355" x2="82759" y2="51792"/>
                        <a14:foregroundMark x1="82759" y1="51792" x2="82759" y2="51792"/>
                        <a14:foregroundMark x1="78017" y1="52443" x2="32328" y2="64169"/>
                        <a14:foregroundMark x1="56897" y1="32573" x2="51724" y2="26384"/>
                        <a14:foregroundMark x1="65948" y1="27687" x2="54310" y2="36808"/>
                        <a14:foregroundMark x1="65948" y1="28990" x2="56897" y2="28339"/>
                        <a14:foregroundMark x1="56897" y1="25733" x2="37931" y2="15309"/>
                        <a14:foregroundMark x1="64224" y1="18241" x2="45259" y2="35505"/>
                        <a14:foregroundMark x1="57328" y1="18567" x2="42672" y2="34528"/>
                        <a14:foregroundMark x1="50431" y1="22476" x2="61638" y2="31270"/>
                        <a14:foregroundMark x1="85345" y1="44625" x2="84483" y2="16938"/>
                        <a14:foregroundMark x1="88362" y1="14984" x2="29310" y2="9446"/>
                        <a14:foregroundMark x1="29310" y1="9446" x2="5603" y2="45928"/>
                        <a14:foregroundMark x1="5603" y1="45928" x2="22845" y2="8143"/>
                        <a14:foregroundMark x1="22845" y1="8143" x2="75431" y2="9772"/>
                        <a14:foregroundMark x1="75431" y1="9772" x2="89655" y2="17264"/>
                        <a14:foregroundMark x1="21983" y1="36808" x2="27586" y2="80456"/>
                        <a14:foregroundMark x1="27586" y1="80456" x2="25000" y2="46580"/>
                        <a14:foregroundMark x1="46121" y1="48534" x2="52586" y2="59283"/>
                        <a14:foregroundMark x1="63362" y1="78502" x2="49138" y2="87948"/>
                        <a14:foregroundMark x1="61638" y1="83713" x2="45259" y2="89902"/>
                        <a14:foregroundMark x1="69828" y1="57003" x2="77155" y2="21173"/>
                        <a14:foregroundMark x1="22845" y1="14007" x2="26724" y2="41042"/>
                        <a14:foregroundMark x1="31466" y1="20195" x2="33621" y2="39414"/>
                        <a14:foregroundMark x1="27155" y1="18567" x2="16379" y2="7492"/>
                        <a14:foregroundMark x1="9052" y1="6189" x2="9483" y2="61238"/>
                        <a14:foregroundMark x1="8190" y1="55375" x2="8190" y2="60912"/>
                        <a14:foregroundMark x1="14655" y1="56026" x2="37069" y2="79805"/>
                        <a14:foregroundMark x1="13362" y1="57329" x2="45690" y2="87622"/>
                        <a14:foregroundMark x1="45690" y1="87622" x2="14655" y2="61238"/>
                        <a14:foregroundMark x1="65086" y1="62541" x2="61638" y2="62541"/>
                        <a14:foregroundMark x1="74569" y1="61564" x2="68966" y2="63192"/>
                        <a14:foregroundMark x1="76293" y1="58632" x2="67241" y2="67752"/>
                        <a14:foregroundMark x1="68103" y1="67101" x2="39224" y2="77199"/>
                        <a14:foregroundMark x1="64224" y1="53420" x2="33621" y2="52117"/>
                        <a14:foregroundMark x1="84483" y1="64821" x2="76724" y2="72964"/>
                        <a14:foregroundMark x1="14655" y1="59283" x2="22414" y2="75570"/>
                        <a14:foregroundMark x1="6466" y1="45928" x2="6466" y2="6545"/>
                        <a14:backgroundMark x1="6034" y1="3583" x2="9052" y2="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10871565" y="212847"/>
            <a:ext cx="1187359" cy="1479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D49B06-6B3F-87F4-C0EE-36C48C10B6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41281" y="2476576"/>
            <a:ext cx="2379778" cy="12855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1D31FCC-4E71-7067-567E-46723EF25C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6697" y="3864246"/>
            <a:ext cx="2388945" cy="15244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4E99CB8-3C4A-380A-583E-491CCE78AB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8843" y="5599266"/>
            <a:ext cx="2386799" cy="125577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BC74109-B5C9-DC52-2418-BDD9DF102A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2608" y="2395917"/>
            <a:ext cx="2332887" cy="143718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665D92B-7720-4F3E-3E23-B57E2A3DB11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75234" y="3979847"/>
            <a:ext cx="2363711" cy="122715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E73C7BF-D645-15BD-BBAE-FA3E74E915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77778" y="5589708"/>
            <a:ext cx="2342546" cy="12588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6DD99BF-9365-997A-06FC-93B3A63799D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85835" y="2435444"/>
            <a:ext cx="2393939" cy="13267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50F4B27-753A-64A6-8D77-A827A2E17E1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91699" y="3948626"/>
            <a:ext cx="2389920" cy="129488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C77C6C2-98BE-DE4C-F9FB-A8C259DED95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91699" y="5552423"/>
            <a:ext cx="2392638" cy="1302798"/>
          </a:xfrm>
          <a:prstGeom prst="rect">
            <a:avLst/>
          </a:prstGeom>
        </p:spPr>
      </p:pic>
      <p:pic>
        <p:nvPicPr>
          <p:cNvPr id="3" name="Experimentation 60 mins">
            <a:hlinkClick r:id="" action="ppaction://media"/>
            <a:extLst>
              <a:ext uri="{FF2B5EF4-FFF2-40B4-BE49-F238E27FC236}">
                <a16:creationId xmlns:a16="http://schemas.microsoft.com/office/drawing/2014/main" id="{BE671348-5B81-DF76-6B8A-092B4B30687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35.2916"/>
                </p14:media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02206" y="302556"/>
            <a:ext cx="609600" cy="6096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AADAA12-099B-BB89-77BE-319C0A5D7DD0}"/>
              </a:ext>
            </a:extLst>
          </p:cNvPr>
          <p:cNvCxnSpPr>
            <a:cxnSpLocks/>
          </p:cNvCxnSpPr>
          <p:nvPr/>
        </p:nvCxnSpPr>
        <p:spPr>
          <a:xfrm>
            <a:off x="-35169" y="2347546"/>
            <a:ext cx="12227169" cy="414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340019"/>
      </p:ext>
    </p:extLst>
  </p:cSld>
  <p:clrMapOvr>
    <a:masterClrMapping/>
  </p:clrMapOvr>
  <p:transition spd="slow" advClick="0" advTm="2527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bstract cubes background">
            <a:extLst>
              <a:ext uri="{FF2B5EF4-FFF2-40B4-BE49-F238E27FC236}">
                <a16:creationId xmlns:a16="http://schemas.microsoft.com/office/drawing/2014/main" id="{FD828846-814F-DBB0-397E-7DD102E7C4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EE12F-CA8E-0E48-883E-F659EB61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Post Experimentation Reviews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2E1316A-3328-0248-4117-0669DF7DD0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4" t="48455" r="2964" b="2703"/>
          <a:stretch/>
        </p:blipFill>
        <p:spPr>
          <a:xfrm>
            <a:off x="1304940" y="1952813"/>
            <a:ext cx="3984107" cy="2072641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8B52A0D-A211-4446-21C7-58032DAC26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7" t="48687" r="2990" b="1920"/>
          <a:stretch/>
        </p:blipFill>
        <p:spPr>
          <a:xfrm>
            <a:off x="0" y="4112706"/>
            <a:ext cx="3756303" cy="2263085"/>
          </a:xfrm>
          <a:prstGeom prst="rect">
            <a:avLst/>
          </a:prstGeom>
        </p:spPr>
      </p:pic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CD92D4-AD0C-6394-7879-085EA7C1CC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54" t="1566" r="3054" b="53706"/>
          <a:stretch/>
        </p:blipFill>
        <p:spPr>
          <a:xfrm>
            <a:off x="5876176" y="1949071"/>
            <a:ext cx="3842215" cy="2100234"/>
          </a:xfrm>
          <a:prstGeom prst="rect">
            <a:avLst/>
          </a:prstGeom>
        </p:spPr>
      </p:pic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C41E556-F475-9A34-6DF0-72A9415675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62" t="1956" r="2234" b="48704"/>
          <a:stretch/>
        </p:blipFill>
        <p:spPr>
          <a:xfrm>
            <a:off x="3773081" y="4116166"/>
            <a:ext cx="4477376" cy="2227736"/>
          </a:xfrm>
          <a:prstGeom prst="rect">
            <a:avLst/>
          </a:prstGeom>
        </p:spPr>
      </p:pic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C3F3CA0-D545-4F7C-F3C3-703A14A5FC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36" t="56569" r="6057" b="2247"/>
          <a:stretch/>
        </p:blipFill>
        <p:spPr>
          <a:xfrm>
            <a:off x="8267235" y="4390851"/>
            <a:ext cx="3842215" cy="16742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6864039-C375-DA6B-4165-666E7FFC51AC}"/>
              </a:ext>
            </a:extLst>
          </p:cNvPr>
          <p:cNvSpPr/>
          <p:nvPr/>
        </p:nvSpPr>
        <p:spPr>
          <a:xfrm>
            <a:off x="8326936" y="4880514"/>
            <a:ext cx="1206500" cy="165100"/>
          </a:xfrm>
          <a:prstGeom prst="rect">
            <a:avLst/>
          </a:prstGeom>
          <a:solidFill>
            <a:srgbClr val="F8F9FA"/>
          </a:solidFill>
          <a:ln>
            <a:solidFill>
              <a:srgbClr val="F8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1EA88E-B9A2-2928-202F-05AF0D88AA4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83" b="89577" l="6466" r="95259">
                        <a14:foregroundMark x1="95259" y1="34528" x2="95259" y2="34528"/>
                        <a14:foregroundMark x1="64224" y1="31270" x2="64224" y2="31270"/>
                        <a14:foregroundMark x1="32328" y1="12704" x2="32328" y2="12704"/>
                        <a14:foregroundMark x1="82759" y1="15961" x2="21552" y2="14658"/>
                        <a14:foregroundMark x1="25000" y1="64821" x2="75431" y2="63518"/>
                        <a14:foregroundMark x1="46983" y1="50489" x2="51724" y2="54723"/>
                        <a14:foregroundMark x1="71552" y1="60261" x2="82759" y2="64169"/>
                        <a14:foregroundMark x1="82759" y1="64169" x2="92672" y2="62215"/>
                        <a14:foregroundMark x1="89655" y1="44951" x2="27586" y2="44951"/>
                        <a14:foregroundMark x1="27586" y1="44951" x2="47845" y2="86319"/>
                        <a14:foregroundMark x1="47845" y1="86319" x2="88362" y2="57329"/>
                        <a14:foregroundMark x1="88362" y1="57329" x2="89655" y2="46906"/>
                        <a14:foregroundMark x1="82759" y1="10423" x2="22845" y2="9446"/>
                        <a14:foregroundMark x1="22845" y1="9446" x2="14224" y2="59609"/>
                        <a14:foregroundMark x1="14224" y1="59609" x2="68966" y2="36808"/>
                        <a14:foregroundMark x1="68966" y1="36808" x2="84483" y2="9772"/>
                        <a14:foregroundMark x1="82759" y1="13355" x2="82759" y2="51792"/>
                        <a14:foregroundMark x1="82759" y1="51792" x2="82759" y2="51792"/>
                        <a14:foregroundMark x1="78017" y1="52443" x2="32328" y2="64169"/>
                        <a14:foregroundMark x1="56897" y1="32573" x2="51724" y2="26384"/>
                        <a14:foregroundMark x1="65948" y1="27687" x2="54310" y2="36808"/>
                        <a14:foregroundMark x1="65948" y1="28990" x2="56897" y2="28339"/>
                        <a14:foregroundMark x1="56897" y1="25733" x2="37931" y2="15309"/>
                        <a14:foregroundMark x1="64224" y1="18241" x2="45259" y2="35505"/>
                        <a14:foregroundMark x1="57328" y1="18567" x2="42672" y2="34528"/>
                        <a14:foregroundMark x1="50431" y1="22476" x2="61638" y2="31270"/>
                        <a14:foregroundMark x1="85345" y1="44625" x2="84483" y2="16938"/>
                        <a14:foregroundMark x1="88362" y1="14984" x2="29310" y2="9446"/>
                        <a14:foregroundMark x1="29310" y1="9446" x2="5603" y2="45928"/>
                        <a14:foregroundMark x1="5603" y1="45928" x2="22845" y2="8143"/>
                        <a14:foregroundMark x1="22845" y1="8143" x2="75431" y2="9772"/>
                        <a14:foregroundMark x1="75431" y1="9772" x2="89655" y2="17264"/>
                        <a14:foregroundMark x1="21983" y1="36808" x2="27586" y2="80456"/>
                        <a14:foregroundMark x1="27586" y1="80456" x2="25000" y2="46580"/>
                        <a14:foregroundMark x1="46121" y1="48534" x2="52586" y2="59283"/>
                        <a14:foregroundMark x1="63362" y1="78502" x2="49138" y2="87948"/>
                        <a14:foregroundMark x1="61638" y1="83713" x2="45259" y2="89902"/>
                        <a14:foregroundMark x1="69828" y1="57003" x2="77155" y2="21173"/>
                        <a14:foregroundMark x1="22845" y1="14007" x2="26724" y2="41042"/>
                        <a14:foregroundMark x1="31466" y1="20195" x2="33621" y2="39414"/>
                        <a14:foregroundMark x1="27155" y1="18567" x2="16379" y2="7492"/>
                        <a14:foregroundMark x1="9052" y1="6189" x2="9483" y2="61238"/>
                        <a14:foregroundMark x1="8190" y1="55375" x2="8190" y2="60912"/>
                        <a14:foregroundMark x1="14655" y1="56026" x2="37069" y2="79805"/>
                        <a14:foregroundMark x1="13362" y1="57329" x2="45690" y2="87622"/>
                        <a14:foregroundMark x1="45690" y1="87622" x2="14655" y2="61238"/>
                        <a14:foregroundMark x1="65086" y1="62541" x2="61638" y2="62541"/>
                        <a14:foregroundMark x1="74569" y1="61564" x2="68966" y2="63192"/>
                        <a14:foregroundMark x1="76293" y1="58632" x2="67241" y2="67752"/>
                        <a14:foregroundMark x1="68103" y1="67101" x2="39224" y2="77199"/>
                        <a14:foregroundMark x1="64224" y1="53420" x2="33621" y2="52117"/>
                        <a14:foregroundMark x1="84483" y1="64821" x2="76724" y2="72964"/>
                        <a14:foregroundMark x1="14655" y1="59283" x2="22414" y2="75570"/>
                        <a14:foregroundMark x1="6466" y1="45928" x2="6466" y2="6545"/>
                        <a14:backgroundMark x1="6034" y1="3583" x2="9052" y2="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10871565" y="212847"/>
            <a:ext cx="1187359" cy="1479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ost experimentation review">
            <a:hlinkClick r:id="" action="ppaction://media"/>
            <a:extLst>
              <a:ext uri="{FF2B5EF4-FFF2-40B4-BE49-F238E27FC236}">
                <a16:creationId xmlns:a16="http://schemas.microsoft.com/office/drawing/2014/main" id="{4A5777E0-98D6-91EA-9462-BAF0D73CFF8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093.2083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4036" y="7071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37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5960">
        <p15:prstTrans prst="airplane"/>
      </p:transition>
    </mc:Choice>
    <mc:Fallback xmlns="">
      <p:transition spd="slow" advClick="0" advTm="659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bstract cubes background">
            <a:extLst>
              <a:ext uri="{FF2B5EF4-FFF2-40B4-BE49-F238E27FC236}">
                <a16:creationId xmlns:a16="http://schemas.microsoft.com/office/drawing/2014/main" id="{E1181FB4-8292-3CD2-772D-621782783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9"/>
          <a:stretch/>
        </p:blipFill>
        <p:spPr>
          <a:xfrm>
            <a:off x="-14486" y="10"/>
            <a:ext cx="1222247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0F42C-DCF7-45CC-8B57-21D1AA3A3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64BCEFE-463A-BDFD-EAA5-DE081992589E}"/>
              </a:ext>
            </a:extLst>
          </p:cNvPr>
          <p:cNvGrpSpPr/>
          <p:nvPr/>
        </p:nvGrpSpPr>
        <p:grpSpPr>
          <a:xfrm>
            <a:off x="426822" y="2872464"/>
            <a:ext cx="2342740" cy="2131671"/>
            <a:chOff x="4571807" y="2467897"/>
            <a:chExt cx="2946787" cy="27969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9EC3E7-EEF2-0E4D-F366-DBBA91F9DBFB}"/>
                </a:ext>
              </a:extLst>
            </p:cNvPr>
            <p:cNvSpPr/>
            <p:nvPr/>
          </p:nvSpPr>
          <p:spPr>
            <a:xfrm>
              <a:off x="4571807" y="2467897"/>
              <a:ext cx="2946787" cy="27726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3D5EB39-F2B0-2526-8D68-152AAD484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089" r="18920"/>
            <a:stretch/>
          </p:blipFill>
          <p:spPr>
            <a:xfrm>
              <a:off x="4571807" y="2471032"/>
              <a:ext cx="2930014" cy="2793829"/>
            </a:xfrm>
            <a:prstGeom prst="rect">
              <a:avLst/>
            </a:prstGeom>
          </p:spPr>
        </p:pic>
      </p:grpSp>
      <p:pic>
        <p:nvPicPr>
          <p:cNvPr id="14" name="Picture 4" descr="GitHub - serengil/deepface: A Lightweight Face Recognition and Facial  Attribute Analysis (Age, Gender, Emotion and Race) Library for Python">
            <a:extLst>
              <a:ext uri="{FF2B5EF4-FFF2-40B4-BE49-F238E27FC236}">
                <a16:creationId xmlns:a16="http://schemas.microsoft.com/office/drawing/2014/main" id="{9C26764B-3DAE-7DAE-8D4E-22FE5DA60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542" y="2925271"/>
            <a:ext cx="1625233" cy="194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8A65F5-0091-FE3A-3623-B53F0630876E}"/>
              </a:ext>
            </a:extLst>
          </p:cNvPr>
          <p:cNvSpPr txBox="1"/>
          <p:nvPr/>
        </p:nvSpPr>
        <p:spPr>
          <a:xfrm>
            <a:off x="5126771" y="2247682"/>
            <a:ext cx="3188543" cy="1634490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ea typeface="Yu Mincho" panose="02020400000000000000" pitchFamily="18" charset="-128"/>
              </a:rPr>
              <a:t>Results showed an increase in the intensity of emotions experienced from 20 minute session to 60 minute session.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09467C-8EF8-15BF-0A74-A8E7B121C31F}"/>
              </a:ext>
            </a:extLst>
          </p:cNvPr>
          <p:cNvSpPr txBox="1"/>
          <p:nvPr/>
        </p:nvSpPr>
        <p:spPr>
          <a:xfrm>
            <a:off x="8486241" y="2247682"/>
            <a:ext cx="3572683" cy="1634490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Based on the results and analysis of results, it can be concluded that longer gameplay has an impact on player’s emotions.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CDB290-AD67-F62E-C157-BD848C91B72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83" b="89577" l="6466" r="95259">
                        <a14:foregroundMark x1="95259" y1="34528" x2="95259" y2="34528"/>
                        <a14:foregroundMark x1="64224" y1="31270" x2="64224" y2="31270"/>
                        <a14:foregroundMark x1="32328" y1="12704" x2="32328" y2="12704"/>
                        <a14:foregroundMark x1="82759" y1="15961" x2="21552" y2="14658"/>
                        <a14:foregroundMark x1="25000" y1="64821" x2="75431" y2="63518"/>
                        <a14:foregroundMark x1="46983" y1="50489" x2="51724" y2="54723"/>
                        <a14:foregroundMark x1="71552" y1="60261" x2="82759" y2="64169"/>
                        <a14:foregroundMark x1="82759" y1="64169" x2="92672" y2="62215"/>
                        <a14:foregroundMark x1="89655" y1="44951" x2="27586" y2="44951"/>
                        <a14:foregroundMark x1="27586" y1="44951" x2="47845" y2="86319"/>
                        <a14:foregroundMark x1="47845" y1="86319" x2="88362" y2="57329"/>
                        <a14:foregroundMark x1="88362" y1="57329" x2="89655" y2="46906"/>
                        <a14:foregroundMark x1="82759" y1="10423" x2="22845" y2="9446"/>
                        <a14:foregroundMark x1="22845" y1="9446" x2="14224" y2="59609"/>
                        <a14:foregroundMark x1="14224" y1="59609" x2="68966" y2="36808"/>
                        <a14:foregroundMark x1="68966" y1="36808" x2="84483" y2="9772"/>
                        <a14:foregroundMark x1="82759" y1="13355" x2="82759" y2="51792"/>
                        <a14:foregroundMark x1="82759" y1="51792" x2="82759" y2="51792"/>
                        <a14:foregroundMark x1="78017" y1="52443" x2="32328" y2="64169"/>
                        <a14:foregroundMark x1="56897" y1="32573" x2="51724" y2="26384"/>
                        <a14:foregroundMark x1="65948" y1="27687" x2="54310" y2="36808"/>
                        <a14:foregroundMark x1="65948" y1="28990" x2="56897" y2="28339"/>
                        <a14:foregroundMark x1="56897" y1="25733" x2="37931" y2="15309"/>
                        <a14:foregroundMark x1="64224" y1="18241" x2="45259" y2="35505"/>
                        <a14:foregroundMark x1="57328" y1="18567" x2="42672" y2="34528"/>
                        <a14:foregroundMark x1="50431" y1="22476" x2="61638" y2="31270"/>
                        <a14:foregroundMark x1="85345" y1="44625" x2="84483" y2="16938"/>
                        <a14:foregroundMark x1="88362" y1="14984" x2="29310" y2="9446"/>
                        <a14:foregroundMark x1="29310" y1="9446" x2="5603" y2="45928"/>
                        <a14:foregroundMark x1="5603" y1="45928" x2="22845" y2="8143"/>
                        <a14:foregroundMark x1="22845" y1="8143" x2="75431" y2="9772"/>
                        <a14:foregroundMark x1="75431" y1="9772" x2="89655" y2="17264"/>
                        <a14:foregroundMark x1="21983" y1="36808" x2="27586" y2="80456"/>
                        <a14:foregroundMark x1="27586" y1="80456" x2="25000" y2="46580"/>
                        <a14:foregroundMark x1="46121" y1="48534" x2="52586" y2="59283"/>
                        <a14:foregroundMark x1="63362" y1="78502" x2="49138" y2="87948"/>
                        <a14:foregroundMark x1="61638" y1="83713" x2="45259" y2="89902"/>
                        <a14:foregroundMark x1="69828" y1="57003" x2="77155" y2="21173"/>
                        <a14:foregroundMark x1="22845" y1="14007" x2="26724" y2="41042"/>
                        <a14:foregroundMark x1="31466" y1="20195" x2="33621" y2="39414"/>
                        <a14:foregroundMark x1="27155" y1="18567" x2="16379" y2="7492"/>
                        <a14:foregroundMark x1="9052" y1="6189" x2="9483" y2="61238"/>
                        <a14:foregroundMark x1="8190" y1="55375" x2="8190" y2="60912"/>
                        <a14:foregroundMark x1="14655" y1="56026" x2="37069" y2="79805"/>
                        <a14:foregroundMark x1="13362" y1="57329" x2="45690" y2="87622"/>
                        <a14:foregroundMark x1="45690" y1="87622" x2="14655" y2="61238"/>
                        <a14:foregroundMark x1="65086" y1="62541" x2="61638" y2="62541"/>
                        <a14:foregroundMark x1="74569" y1="61564" x2="68966" y2="63192"/>
                        <a14:foregroundMark x1="76293" y1="58632" x2="67241" y2="67752"/>
                        <a14:foregroundMark x1="68103" y1="67101" x2="39224" y2="77199"/>
                        <a14:foregroundMark x1="64224" y1="53420" x2="33621" y2="52117"/>
                        <a14:foregroundMark x1="84483" y1="64821" x2="76724" y2="72964"/>
                        <a14:foregroundMark x1="14655" y1="59283" x2="22414" y2="75570"/>
                        <a14:foregroundMark x1="6466" y1="45928" x2="6466" y2="6545"/>
                        <a14:backgroundMark x1="6034" y1="3583" x2="9052" y2="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10871565" y="212847"/>
            <a:ext cx="1187359" cy="1479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9C8A44-FC86-3F5B-754E-24A324496686}"/>
              </a:ext>
            </a:extLst>
          </p:cNvPr>
          <p:cNvSpPr txBox="1"/>
          <p:nvPr/>
        </p:nvSpPr>
        <p:spPr>
          <a:xfrm>
            <a:off x="6367575" y="4275776"/>
            <a:ext cx="3893612" cy="1021556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 significant increase seen in negative types of emotion (e.g. anger).</a:t>
            </a:r>
          </a:p>
        </p:txBody>
      </p:sp>
      <p:pic>
        <p:nvPicPr>
          <p:cNvPr id="3" name="Conclusion 1">
            <a:hlinkClick r:id="" action="ppaction://media"/>
            <a:extLst>
              <a:ext uri="{FF2B5EF4-FFF2-40B4-BE49-F238E27FC236}">
                <a16:creationId xmlns:a16="http://schemas.microsoft.com/office/drawing/2014/main" id="{BC795CDE-9A84-73BD-50F6-07F5E28CA59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848.937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2022" y="62576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49053"/>
      </p:ext>
    </p:extLst>
  </p:cSld>
  <p:clrMapOvr>
    <a:masterClrMapping/>
  </p:clrMapOvr>
  <p:transition spd="slow" advClick="0" advTm="3211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1398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24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2043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animBg="1"/>
      <p:bldP spid="16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bstract cubes background">
            <a:extLst>
              <a:ext uri="{FF2B5EF4-FFF2-40B4-BE49-F238E27FC236}">
                <a16:creationId xmlns:a16="http://schemas.microsoft.com/office/drawing/2014/main" id="{805FAD97-1EC5-1851-6DC7-20EE937A9B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5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49F66-112A-4B7B-B831-72A208CB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DCE98AA-53D4-24F3-6A52-5F65865448CB}"/>
              </a:ext>
            </a:extLst>
          </p:cNvPr>
          <p:cNvSpPr txBox="1">
            <a:spLocks/>
          </p:cNvSpPr>
          <p:nvPr/>
        </p:nvSpPr>
        <p:spPr>
          <a:xfrm>
            <a:off x="459488" y="3483383"/>
            <a:ext cx="1692718" cy="635340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  <a:spcBef>
                <a:spcPts val="0"/>
              </a:spcBef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Background</a:t>
            </a:r>
            <a:r>
              <a:rPr lang="en-GB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73D380-AD2B-7818-FF6B-2FD1CAB599C7}"/>
              </a:ext>
            </a:extLst>
          </p:cNvPr>
          <p:cNvSpPr txBox="1">
            <a:spLocks/>
          </p:cNvSpPr>
          <p:nvPr/>
        </p:nvSpPr>
        <p:spPr>
          <a:xfrm>
            <a:off x="3539292" y="3568666"/>
            <a:ext cx="1504575" cy="635340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+mn-lt"/>
              </a:rPr>
              <a:t>Research</a:t>
            </a:r>
            <a:r>
              <a:rPr lang="en-GB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E5A9494-436D-252C-7862-E181767FB72C}"/>
              </a:ext>
            </a:extLst>
          </p:cNvPr>
          <p:cNvSpPr txBox="1">
            <a:spLocks/>
          </p:cNvSpPr>
          <p:nvPr/>
        </p:nvSpPr>
        <p:spPr>
          <a:xfrm>
            <a:off x="6378041" y="3451736"/>
            <a:ext cx="1966341" cy="638219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Methodology</a:t>
            </a:r>
            <a:r>
              <a:rPr lang="en-GB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1AA1C59-3980-62F3-D044-D7CDD442ED15}"/>
              </a:ext>
            </a:extLst>
          </p:cNvPr>
          <p:cNvSpPr txBox="1">
            <a:spLocks/>
          </p:cNvSpPr>
          <p:nvPr/>
        </p:nvSpPr>
        <p:spPr>
          <a:xfrm>
            <a:off x="9890817" y="3739198"/>
            <a:ext cx="1575339" cy="638219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+mn-lt"/>
              </a:rPr>
              <a:t>Demo</a:t>
            </a:r>
            <a:r>
              <a:rPr lang="en-GB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2E40DE2-FE1F-6E00-A76E-7BD275714DDD}"/>
              </a:ext>
            </a:extLst>
          </p:cNvPr>
          <p:cNvSpPr txBox="1">
            <a:spLocks/>
          </p:cNvSpPr>
          <p:nvPr/>
        </p:nvSpPr>
        <p:spPr>
          <a:xfrm>
            <a:off x="8816622" y="4580292"/>
            <a:ext cx="2988491" cy="1174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BAF13D0-30E8-02BA-49FC-81BF012428CC}"/>
              </a:ext>
            </a:extLst>
          </p:cNvPr>
          <p:cNvSpPr txBox="1">
            <a:spLocks/>
          </p:cNvSpPr>
          <p:nvPr/>
        </p:nvSpPr>
        <p:spPr>
          <a:xfrm>
            <a:off x="6482230" y="5796201"/>
            <a:ext cx="1737047" cy="587803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+mn-lt"/>
              </a:rPr>
              <a:t>Conclusion</a:t>
            </a:r>
            <a:r>
              <a:rPr lang="en-GB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66427-BDCA-B44A-DD75-B95554BA38A2}"/>
              </a:ext>
            </a:extLst>
          </p:cNvPr>
          <p:cNvSpPr txBox="1"/>
          <p:nvPr/>
        </p:nvSpPr>
        <p:spPr>
          <a:xfrm>
            <a:off x="3232579" y="5668915"/>
            <a:ext cx="2230598" cy="715089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800" dirty="0">
                <a:solidFill>
                  <a:schemeClr val="tx1"/>
                </a:solidFill>
              </a:rPr>
              <a:t>Experimentation Results</a:t>
            </a:r>
            <a:r>
              <a:rPr lang="en-GB" dirty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5795D3C-CC98-7C83-0142-296FB5D73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559371"/>
              </p:ext>
            </p:extLst>
          </p:nvPr>
        </p:nvGraphicFramePr>
        <p:xfrm>
          <a:off x="685641" y="2079829"/>
          <a:ext cx="1162050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4" name="Bitmap Image" r:id="rId6" imgW="1162080" imgH="1228680" progId="Paint.Picture">
                  <p:embed/>
                </p:oleObj>
              </mc:Choice>
              <mc:Fallback>
                <p:oleObj name="Bitmap Image" r:id="rId6" imgW="1162080" imgH="12286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5641" y="2079829"/>
                        <a:ext cx="1162050" cy="1228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5B3B067-860B-40F3-96E3-08D53BABE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244503"/>
              </p:ext>
            </p:extLst>
          </p:nvPr>
        </p:nvGraphicFramePr>
        <p:xfrm>
          <a:off x="3300980" y="2007008"/>
          <a:ext cx="198120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5" name="Bitmap Image" r:id="rId8" imgW="1981080" imgH="1476360" progId="Paint.Picture">
                  <p:embed/>
                </p:oleObj>
              </mc:Choice>
              <mc:Fallback>
                <p:oleObj name="Bitmap Image" r:id="rId8" imgW="1981080" imgH="1476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0980" y="2007008"/>
                        <a:ext cx="1981200" cy="1476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81776CB-BAEC-B3C5-768E-4C99C0F4EF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618521"/>
              </p:ext>
            </p:extLst>
          </p:nvPr>
        </p:nvGraphicFramePr>
        <p:xfrm>
          <a:off x="6454665" y="1946324"/>
          <a:ext cx="184785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6" name="Bitmap Image" r:id="rId10" imgW="1847880" imgH="1428840" progId="Paint.Picture">
                  <p:embed/>
                </p:oleObj>
              </mc:Choice>
              <mc:Fallback>
                <p:oleObj name="Bitmap Image" r:id="rId10" imgW="1847880" imgH="14288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54665" y="1946324"/>
                        <a:ext cx="1847850" cy="142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6379892-939D-19FB-024D-36F708C7DF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024448"/>
              </p:ext>
            </p:extLst>
          </p:nvPr>
        </p:nvGraphicFramePr>
        <p:xfrm>
          <a:off x="9731468" y="2007008"/>
          <a:ext cx="1876425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" name="Bitmap Image" r:id="rId12" imgW="1876320" imgH="1685880" progId="Paint.Picture">
                  <p:embed/>
                </p:oleObj>
              </mc:Choice>
              <mc:Fallback>
                <p:oleObj name="Bitmap Image" r:id="rId12" imgW="1876320" imgH="1685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731468" y="2007008"/>
                        <a:ext cx="1876425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2C715805-4286-DC9A-87DA-37036FA7D3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976450"/>
              </p:ext>
            </p:extLst>
          </p:nvPr>
        </p:nvGraphicFramePr>
        <p:xfrm>
          <a:off x="3772466" y="4321549"/>
          <a:ext cx="1038225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" name="Bitmap Image" r:id="rId14" imgW="1038240" imgH="1247760" progId="Paint.Picture">
                  <p:embed/>
                </p:oleObj>
              </mc:Choice>
              <mc:Fallback>
                <p:oleObj name="Bitmap Image" r:id="rId14" imgW="1038240" imgH="12477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772466" y="4321549"/>
                        <a:ext cx="1038225" cy="1247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DE4FED31-B82F-6AD2-1B39-B30C49589B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682983"/>
              </p:ext>
            </p:extLst>
          </p:nvPr>
        </p:nvGraphicFramePr>
        <p:xfrm>
          <a:off x="6579229" y="4252820"/>
          <a:ext cx="154305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" name="Bitmap Image" r:id="rId16" imgW="1542960" imgH="1486080" progId="Paint.Picture">
                  <p:embed/>
                </p:oleObj>
              </mc:Choice>
              <mc:Fallback>
                <p:oleObj name="Bitmap Image" r:id="rId16" imgW="1542960" imgH="1486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579229" y="4252820"/>
                        <a:ext cx="1543050" cy="148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27E2067F-7D51-078D-CF38-9BF5E47A4C7C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583" b="89577" l="6466" r="95259">
                        <a14:foregroundMark x1="95259" y1="34528" x2="95259" y2="34528"/>
                        <a14:foregroundMark x1="64224" y1="31270" x2="64224" y2="31270"/>
                        <a14:foregroundMark x1="32328" y1="12704" x2="32328" y2="12704"/>
                        <a14:foregroundMark x1="82759" y1="15961" x2="21552" y2="14658"/>
                        <a14:foregroundMark x1="25000" y1="64821" x2="75431" y2="63518"/>
                        <a14:foregroundMark x1="46983" y1="50489" x2="51724" y2="54723"/>
                        <a14:foregroundMark x1="71552" y1="60261" x2="82759" y2="64169"/>
                        <a14:foregroundMark x1="82759" y1="64169" x2="92672" y2="62215"/>
                        <a14:foregroundMark x1="89655" y1="44951" x2="27586" y2="44951"/>
                        <a14:foregroundMark x1="27586" y1="44951" x2="47845" y2="86319"/>
                        <a14:foregroundMark x1="47845" y1="86319" x2="88362" y2="57329"/>
                        <a14:foregroundMark x1="88362" y1="57329" x2="89655" y2="46906"/>
                        <a14:foregroundMark x1="82759" y1="10423" x2="22845" y2="9446"/>
                        <a14:foregroundMark x1="22845" y1="9446" x2="14224" y2="59609"/>
                        <a14:foregroundMark x1="14224" y1="59609" x2="68966" y2="36808"/>
                        <a14:foregroundMark x1="68966" y1="36808" x2="84483" y2="9772"/>
                        <a14:foregroundMark x1="82759" y1="13355" x2="82759" y2="51792"/>
                        <a14:foregroundMark x1="82759" y1="51792" x2="82759" y2="51792"/>
                        <a14:foregroundMark x1="78017" y1="52443" x2="32328" y2="64169"/>
                        <a14:foregroundMark x1="56897" y1="32573" x2="51724" y2="26384"/>
                        <a14:foregroundMark x1="65948" y1="27687" x2="54310" y2="36808"/>
                        <a14:foregroundMark x1="65948" y1="28990" x2="56897" y2="28339"/>
                        <a14:foregroundMark x1="56897" y1="25733" x2="37931" y2="15309"/>
                        <a14:foregroundMark x1="64224" y1="18241" x2="45259" y2="35505"/>
                        <a14:foregroundMark x1="57328" y1="18567" x2="42672" y2="34528"/>
                        <a14:foregroundMark x1="50431" y1="22476" x2="61638" y2="31270"/>
                        <a14:foregroundMark x1="85345" y1="44625" x2="84483" y2="16938"/>
                        <a14:foregroundMark x1="88362" y1="14984" x2="29310" y2="9446"/>
                        <a14:foregroundMark x1="29310" y1="9446" x2="5603" y2="45928"/>
                        <a14:foregroundMark x1="5603" y1="45928" x2="22845" y2="8143"/>
                        <a14:foregroundMark x1="22845" y1="8143" x2="75431" y2="9772"/>
                        <a14:foregroundMark x1="75431" y1="9772" x2="89655" y2="17264"/>
                        <a14:foregroundMark x1="21983" y1="36808" x2="27586" y2="80456"/>
                        <a14:foregroundMark x1="27586" y1="80456" x2="25000" y2="46580"/>
                        <a14:foregroundMark x1="46121" y1="48534" x2="52586" y2="59283"/>
                        <a14:foregroundMark x1="63362" y1="78502" x2="49138" y2="87948"/>
                        <a14:foregroundMark x1="61638" y1="83713" x2="45259" y2="89902"/>
                        <a14:foregroundMark x1="69828" y1="57003" x2="77155" y2="21173"/>
                        <a14:foregroundMark x1="22845" y1="14007" x2="26724" y2="41042"/>
                        <a14:foregroundMark x1="31466" y1="20195" x2="33621" y2="39414"/>
                        <a14:foregroundMark x1="27155" y1="18567" x2="16379" y2="7492"/>
                        <a14:foregroundMark x1="9052" y1="6189" x2="9483" y2="61238"/>
                        <a14:foregroundMark x1="8190" y1="55375" x2="8190" y2="60912"/>
                        <a14:foregroundMark x1="14655" y1="56026" x2="37069" y2="79805"/>
                        <a14:foregroundMark x1="13362" y1="57329" x2="45690" y2="87622"/>
                        <a14:foregroundMark x1="45690" y1="87622" x2="14655" y2="61238"/>
                        <a14:foregroundMark x1="65086" y1="62541" x2="61638" y2="62541"/>
                        <a14:foregroundMark x1="74569" y1="61564" x2="68966" y2="63192"/>
                        <a14:foregroundMark x1="76293" y1="58632" x2="67241" y2="67752"/>
                        <a14:foregroundMark x1="68103" y1="67101" x2="39224" y2="77199"/>
                        <a14:foregroundMark x1="64224" y1="53420" x2="33621" y2="52117"/>
                        <a14:foregroundMark x1="84483" y1="64821" x2="76724" y2="72964"/>
                        <a14:foregroundMark x1="14655" y1="59283" x2="22414" y2="75570"/>
                        <a14:foregroundMark x1="6466" y1="45928" x2="6466" y2="6545"/>
                        <a14:backgroundMark x1="6034" y1="3583" x2="9052" y2="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10871565" y="212847"/>
            <a:ext cx="1187359" cy="1479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Overview">
            <a:hlinkClick r:id="" action="ppaction://media"/>
            <a:extLst>
              <a:ext uri="{FF2B5EF4-FFF2-40B4-BE49-F238E27FC236}">
                <a16:creationId xmlns:a16="http://schemas.microsoft.com/office/drawing/2014/main" id="{96BE0631-19AC-22C2-03F8-A958EC9A93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727" end="977.9166"/>
                </p14:media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1952" y="62483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82530"/>
      </p:ext>
    </p:extLst>
  </p:cSld>
  <p:clrMapOvr>
    <a:masterClrMapping/>
  </p:clrMapOvr>
  <p:transition spd="slow" advClick="0" advTm="4162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952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952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552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1552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3314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3314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9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bstract cubes background">
            <a:extLst>
              <a:ext uri="{FF2B5EF4-FFF2-40B4-BE49-F238E27FC236}">
                <a16:creationId xmlns:a16="http://schemas.microsoft.com/office/drawing/2014/main" id="{45DEDF8B-7C4E-7F31-E5E5-9795DE7BCA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9"/>
          <a:stretch/>
        </p:blipFill>
        <p:spPr>
          <a:xfrm>
            <a:off x="1" y="10"/>
            <a:ext cx="1223847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0F42C-DCF7-45CC-8B57-21D1AA3A3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FA95A-D9B2-0A22-DD0B-9F4B88FB44EC}"/>
              </a:ext>
            </a:extLst>
          </p:cNvPr>
          <p:cNvSpPr txBox="1"/>
          <p:nvPr/>
        </p:nvSpPr>
        <p:spPr>
          <a:xfrm>
            <a:off x="609947" y="2128123"/>
            <a:ext cx="3188543" cy="1940957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ea typeface="Yu Mincho" panose="02020400000000000000" pitchFamily="18" charset="-128"/>
              </a:rPr>
              <a:t>The findings of this project will help the game  developers to make games that are more exciting to play, but have a shorter time frame.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8EFA9-C417-876A-13C8-6BB6D5E57B2A}"/>
              </a:ext>
            </a:extLst>
          </p:cNvPr>
          <p:cNvSpPr txBox="1"/>
          <p:nvPr/>
        </p:nvSpPr>
        <p:spPr>
          <a:xfrm>
            <a:off x="609947" y="4292203"/>
            <a:ext cx="3188543" cy="1634490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This change will reduce the emotional impact that is usually caused by playing video and computer games.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2890F8-F7D5-796F-BF06-F5A15AF0657E}"/>
              </a:ext>
            </a:extLst>
          </p:cNvPr>
          <p:cNvSpPr txBox="1"/>
          <p:nvPr/>
        </p:nvSpPr>
        <p:spPr>
          <a:xfrm>
            <a:off x="4098659" y="3376246"/>
            <a:ext cx="3712165" cy="1634490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Doing this project has help me understand that games have a unique way of generating emotions based on the content created.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80E372-81B7-F435-24B5-DEB342EAA985}"/>
              </a:ext>
            </a:extLst>
          </p:cNvPr>
          <p:cNvSpPr txBox="1"/>
          <p:nvPr/>
        </p:nvSpPr>
        <p:spPr>
          <a:xfrm>
            <a:off x="8017243" y="2191593"/>
            <a:ext cx="3712165" cy="1634490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 program was originally meant to be an application, but had issues in the conversion process as a result of errors I could not fix.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3C167E-6E71-0F52-13CF-7B0401CDE05F}"/>
              </a:ext>
            </a:extLst>
          </p:cNvPr>
          <p:cNvSpPr txBox="1"/>
          <p:nvPr/>
        </p:nvSpPr>
        <p:spPr>
          <a:xfrm>
            <a:off x="8017244" y="4399028"/>
            <a:ext cx="3712165" cy="1634490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Finally, if I could do the experiment again, I would try this on a larger sample size to see if there would be any further impact.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0E5CC3-B89B-2BD3-D14D-3982D11737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83" b="89577" l="6466" r="95259">
                        <a14:foregroundMark x1="95259" y1="34528" x2="95259" y2="34528"/>
                        <a14:foregroundMark x1="64224" y1="31270" x2="64224" y2="31270"/>
                        <a14:foregroundMark x1="32328" y1="12704" x2="32328" y2="12704"/>
                        <a14:foregroundMark x1="82759" y1="15961" x2="21552" y2="14658"/>
                        <a14:foregroundMark x1="25000" y1="64821" x2="75431" y2="63518"/>
                        <a14:foregroundMark x1="46983" y1="50489" x2="51724" y2="54723"/>
                        <a14:foregroundMark x1="71552" y1="60261" x2="82759" y2="64169"/>
                        <a14:foregroundMark x1="82759" y1="64169" x2="92672" y2="62215"/>
                        <a14:foregroundMark x1="89655" y1="44951" x2="27586" y2="44951"/>
                        <a14:foregroundMark x1="27586" y1="44951" x2="47845" y2="86319"/>
                        <a14:foregroundMark x1="47845" y1="86319" x2="88362" y2="57329"/>
                        <a14:foregroundMark x1="88362" y1="57329" x2="89655" y2="46906"/>
                        <a14:foregroundMark x1="82759" y1="10423" x2="22845" y2="9446"/>
                        <a14:foregroundMark x1="22845" y1="9446" x2="14224" y2="59609"/>
                        <a14:foregroundMark x1="14224" y1="59609" x2="68966" y2="36808"/>
                        <a14:foregroundMark x1="68966" y1="36808" x2="84483" y2="9772"/>
                        <a14:foregroundMark x1="82759" y1="13355" x2="82759" y2="51792"/>
                        <a14:foregroundMark x1="82759" y1="51792" x2="82759" y2="51792"/>
                        <a14:foregroundMark x1="78017" y1="52443" x2="32328" y2="64169"/>
                        <a14:foregroundMark x1="56897" y1="32573" x2="51724" y2="26384"/>
                        <a14:foregroundMark x1="65948" y1="27687" x2="54310" y2="36808"/>
                        <a14:foregroundMark x1="65948" y1="28990" x2="56897" y2="28339"/>
                        <a14:foregroundMark x1="56897" y1="25733" x2="37931" y2="15309"/>
                        <a14:foregroundMark x1="64224" y1="18241" x2="45259" y2="35505"/>
                        <a14:foregroundMark x1="57328" y1="18567" x2="42672" y2="34528"/>
                        <a14:foregroundMark x1="50431" y1="22476" x2="61638" y2="31270"/>
                        <a14:foregroundMark x1="85345" y1="44625" x2="84483" y2="16938"/>
                        <a14:foregroundMark x1="88362" y1="14984" x2="29310" y2="9446"/>
                        <a14:foregroundMark x1="29310" y1="9446" x2="5603" y2="45928"/>
                        <a14:foregroundMark x1="5603" y1="45928" x2="22845" y2="8143"/>
                        <a14:foregroundMark x1="22845" y1="8143" x2="75431" y2="9772"/>
                        <a14:foregroundMark x1="75431" y1="9772" x2="89655" y2="17264"/>
                        <a14:foregroundMark x1="21983" y1="36808" x2="27586" y2="80456"/>
                        <a14:foregroundMark x1="27586" y1="80456" x2="25000" y2="46580"/>
                        <a14:foregroundMark x1="46121" y1="48534" x2="52586" y2="59283"/>
                        <a14:foregroundMark x1="63362" y1="78502" x2="49138" y2="87948"/>
                        <a14:foregroundMark x1="61638" y1="83713" x2="45259" y2="89902"/>
                        <a14:foregroundMark x1="69828" y1="57003" x2="77155" y2="21173"/>
                        <a14:foregroundMark x1="22845" y1="14007" x2="26724" y2="41042"/>
                        <a14:foregroundMark x1="31466" y1="20195" x2="33621" y2="39414"/>
                        <a14:foregroundMark x1="27155" y1="18567" x2="16379" y2="7492"/>
                        <a14:foregroundMark x1="9052" y1="6189" x2="9483" y2="61238"/>
                        <a14:foregroundMark x1="8190" y1="55375" x2="8190" y2="60912"/>
                        <a14:foregroundMark x1="14655" y1="56026" x2="37069" y2="79805"/>
                        <a14:foregroundMark x1="13362" y1="57329" x2="45690" y2="87622"/>
                        <a14:foregroundMark x1="45690" y1="87622" x2="14655" y2="61238"/>
                        <a14:foregroundMark x1="65086" y1="62541" x2="61638" y2="62541"/>
                        <a14:foregroundMark x1="74569" y1="61564" x2="68966" y2="63192"/>
                        <a14:foregroundMark x1="76293" y1="58632" x2="67241" y2="67752"/>
                        <a14:foregroundMark x1="68103" y1="67101" x2="39224" y2="77199"/>
                        <a14:foregroundMark x1="64224" y1="53420" x2="33621" y2="52117"/>
                        <a14:foregroundMark x1="84483" y1="64821" x2="76724" y2="72964"/>
                        <a14:foregroundMark x1="14655" y1="59283" x2="22414" y2="75570"/>
                        <a14:foregroundMark x1="6466" y1="45928" x2="6466" y2="6545"/>
                        <a14:backgroundMark x1="6034" y1="3583" x2="9052" y2="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10871565" y="212847"/>
            <a:ext cx="1187359" cy="1479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Conclusion 2">
            <a:hlinkClick r:id="" action="ppaction://media"/>
            <a:extLst>
              <a:ext uri="{FF2B5EF4-FFF2-40B4-BE49-F238E27FC236}">
                <a16:creationId xmlns:a16="http://schemas.microsoft.com/office/drawing/2014/main" id="{9549970C-4569-E49F-4C89-260B16F673D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429.87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718" y="62483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2397"/>
      </p:ext>
    </p:extLst>
  </p:cSld>
  <p:clrMapOvr>
    <a:masterClrMapping/>
  </p:clrMapOvr>
  <p:transition spd="slow" advClick="0" advTm="6179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75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4FF56-A47F-584E-2AAE-0650EA6D7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33F2-26D2-6AE1-3834-B42B90CE8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Abstract cubes background">
            <a:extLst>
              <a:ext uri="{FF2B5EF4-FFF2-40B4-BE49-F238E27FC236}">
                <a16:creationId xmlns:a16="http://schemas.microsoft.com/office/drawing/2014/main" id="{25DABBBF-BDAF-153D-4169-1663DF0E5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59"/>
          <a:stretch/>
        </p:blipFill>
        <p:spPr>
          <a:xfrm>
            <a:off x="1" y="10"/>
            <a:ext cx="12238472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51CC6A-C1B3-FA68-64F2-752236F15296}"/>
              </a:ext>
            </a:extLst>
          </p:cNvPr>
          <p:cNvSpPr txBox="1"/>
          <p:nvPr/>
        </p:nvSpPr>
        <p:spPr>
          <a:xfrm>
            <a:off x="1944566" y="2675694"/>
            <a:ext cx="8020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/>
              <a:t>THANK YOU FOR WATCHING!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A36F23-5A71-4E6F-DAA8-2B307BEA57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83" b="89577" l="6466" r="95259">
                        <a14:foregroundMark x1="95259" y1="34528" x2="95259" y2="34528"/>
                        <a14:foregroundMark x1="64224" y1="31270" x2="64224" y2="31270"/>
                        <a14:foregroundMark x1="32328" y1="12704" x2="32328" y2="12704"/>
                        <a14:foregroundMark x1="82759" y1="15961" x2="21552" y2="14658"/>
                        <a14:foregroundMark x1="25000" y1="64821" x2="75431" y2="63518"/>
                        <a14:foregroundMark x1="46983" y1="50489" x2="51724" y2="54723"/>
                        <a14:foregroundMark x1="71552" y1="60261" x2="82759" y2="64169"/>
                        <a14:foregroundMark x1="82759" y1="64169" x2="92672" y2="62215"/>
                        <a14:foregroundMark x1="89655" y1="44951" x2="27586" y2="44951"/>
                        <a14:foregroundMark x1="27586" y1="44951" x2="47845" y2="86319"/>
                        <a14:foregroundMark x1="47845" y1="86319" x2="88362" y2="57329"/>
                        <a14:foregroundMark x1="88362" y1="57329" x2="89655" y2="46906"/>
                        <a14:foregroundMark x1="82759" y1="10423" x2="22845" y2="9446"/>
                        <a14:foregroundMark x1="22845" y1="9446" x2="14224" y2="59609"/>
                        <a14:foregroundMark x1="14224" y1="59609" x2="68966" y2="36808"/>
                        <a14:foregroundMark x1="68966" y1="36808" x2="84483" y2="9772"/>
                        <a14:foregroundMark x1="82759" y1="13355" x2="82759" y2="51792"/>
                        <a14:foregroundMark x1="82759" y1="51792" x2="82759" y2="51792"/>
                        <a14:foregroundMark x1="78017" y1="52443" x2="32328" y2="64169"/>
                        <a14:foregroundMark x1="56897" y1="32573" x2="51724" y2="26384"/>
                        <a14:foregroundMark x1="65948" y1="27687" x2="54310" y2="36808"/>
                        <a14:foregroundMark x1="65948" y1="28990" x2="56897" y2="28339"/>
                        <a14:foregroundMark x1="56897" y1="25733" x2="37931" y2="15309"/>
                        <a14:foregroundMark x1="64224" y1="18241" x2="45259" y2="35505"/>
                        <a14:foregroundMark x1="57328" y1="18567" x2="42672" y2="34528"/>
                        <a14:foregroundMark x1="50431" y1="22476" x2="61638" y2="31270"/>
                        <a14:foregroundMark x1="85345" y1="44625" x2="84483" y2="16938"/>
                        <a14:foregroundMark x1="88362" y1="14984" x2="29310" y2="9446"/>
                        <a14:foregroundMark x1="29310" y1="9446" x2="5603" y2="45928"/>
                        <a14:foregroundMark x1="5603" y1="45928" x2="22845" y2="8143"/>
                        <a14:foregroundMark x1="22845" y1="8143" x2="75431" y2="9772"/>
                        <a14:foregroundMark x1="75431" y1="9772" x2="89655" y2="17264"/>
                        <a14:foregroundMark x1="21983" y1="36808" x2="27586" y2="80456"/>
                        <a14:foregroundMark x1="27586" y1="80456" x2="25000" y2="46580"/>
                        <a14:foregroundMark x1="46121" y1="48534" x2="52586" y2="59283"/>
                        <a14:foregroundMark x1="63362" y1="78502" x2="49138" y2="87948"/>
                        <a14:foregroundMark x1="61638" y1="83713" x2="45259" y2="89902"/>
                        <a14:foregroundMark x1="69828" y1="57003" x2="77155" y2="21173"/>
                        <a14:foregroundMark x1="22845" y1="14007" x2="26724" y2="41042"/>
                        <a14:foregroundMark x1="31466" y1="20195" x2="33621" y2="39414"/>
                        <a14:foregroundMark x1="27155" y1="18567" x2="16379" y2="7492"/>
                        <a14:foregroundMark x1="9052" y1="6189" x2="9483" y2="61238"/>
                        <a14:foregroundMark x1="8190" y1="55375" x2="8190" y2="60912"/>
                        <a14:foregroundMark x1="14655" y1="56026" x2="37069" y2="79805"/>
                        <a14:foregroundMark x1="13362" y1="57329" x2="45690" y2="87622"/>
                        <a14:foregroundMark x1="45690" y1="87622" x2="14655" y2="61238"/>
                        <a14:foregroundMark x1="65086" y1="62541" x2="61638" y2="62541"/>
                        <a14:foregroundMark x1="74569" y1="61564" x2="68966" y2="63192"/>
                        <a14:foregroundMark x1="76293" y1="58632" x2="67241" y2="67752"/>
                        <a14:foregroundMark x1="68103" y1="67101" x2="39224" y2="77199"/>
                        <a14:foregroundMark x1="64224" y1="53420" x2="33621" y2="52117"/>
                        <a14:foregroundMark x1="84483" y1="64821" x2="76724" y2="72964"/>
                        <a14:foregroundMark x1="14655" y1="59283" x2="22414" y2="75570"/>
                        <a14:foregroundMark x1="6466" y1="45928" x2="6466" y2="6545"/>
                        <a14:backgroundMark x1="6034" y1="3583" x2="9052" y2="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222615" y="190829"/>
            <a:ext cx="1187359" cy="1479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0783623"/>
      </p:ext>
    </p:extLst>
  </p:cSld>
  <p:clrMapOvr>
    <a:masterClrMapping/>
  </p:clrMapOvr>
  <p:transition advClick="0" advTm="400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bstract cubes background">
            <a:extLst>
              <a:ext uri="{FF2B5EF4-FFF2-40B4-BE49-F238E27FC236}">
                <a16:creationId xmlns:a16="http://schemas.microsoft.com/office/drawing/2014/main" id="{2BF77FD3-35BA-16FF-4F64-3BEE5C2476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49F66-112A-4B7B-B831-72A208CB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Background</a:t>
            </a:r>
          </a:p>
        </p:txBody>
      </p:sp>
      <p:pic>
        <p:nvPicPr>
          <p:cNvPr id="7" name="Content Placeholder 6" descr="Shape, circle&#10;&#10;Description automatically generated">
            <a:extLst>
              <a:ext uri="{FF2B5EF4-FFF2-40B4-BE49-F238E27FC236}">
                <a16:creationId xmlns:a16="http://schemas.microsoft.com/office/drawing/2014/main" id="{077DFC51-71E6-1F32-9B1F-2CF0F9270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3" r="13879" b="11978"/>
          <a:stretch/>
        </p:blipFill>
        <p:spPr>
          <a:xfrm>
            <a:off x="1097280" y="2512616"/>
            <a:ext cx="3589361" cy="2811462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Man Computer Stock Vector (Royalty Free) 101933893 | Shutterstock">
            <a:extLst>
              <a:ext uri="{FF2B5EF4-FFF2-40B4-BE49-F238E27FC236}">
                <a16:creationId xmlns:a16="http://schemas.microsoft.com/office/drawing/2014/main" id="{EBA42C16-C2C6-3729-AC6A-749EADAA1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85000"/>
                    </a14:imgEffect>
                    <a14:imgEffect>
                      <a14:brightnessContrast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177"/>
          <a:stretch/>
        </p:blipFill>
        <p:spPr bwMode="auto">
          <a:xfrm>
            <a:off x="6571383" y="2319541"/>
            <a:ext cx="4091344" cy="3666718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F90744-AC8C-36B7-6BBE-69CED44C245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83" b="89577" l="6466" r="95259">
                        <a14:foregroundMark x1="95259" y1="34528" x2="95259" y2="34528"/>
                        <a14:foregroundMark x1="64224" y1="31270" x2="64224" y2="31270"/>
                        <a14:foregroundMark x1="32328" y1="12704" x2="32328" y2="12704"/>
                        <a14:foregroundMark x1="82759" y1="15961" x2="21552" y2="14658"/>
                        <a14:foregroundMark x1="25000" y1="64821" x2="75431" y2="63518"/>
                        <a14:foregroundMark x1="46983" y1="50489" x2="51724" y2="54723"/>
                        <a14:foregroundMark x1="71552" y1="60261" x2="82759" y2="64169"/>
                        <a14:foregroundMark x1="82759" y1="64169" x2="92672" y2="62215"/>
                        <a14:foregroundMark x1="89655" y1="44951" x2="27586" y2="44951"/>
                        <a14:foregroundMark x1="27586" y1="44951" x2="47845" y2="86319"/>
                        <a14:foregroundMark x1="47845" y1="86319" x2="88362" y2="57329"/>
                        <a14:foregroundMark x1="88362" y1="57329" x2="89655" y2="46906"/>
                        <a14:foregroundMark x1="82759" y1="10423" x2="22845" y2="9446"/>
                        <a14:foregroundMark x1="22845" y1="9446" x2="14224" y2="59609"/>
                        <a14:foregroundMark x1="14224" y1="59609" x2="68966" y2="36808"/>
                        <a14:foregroundMark x1="68966" y1="36808" x2="84483" y2="9772"/>
                        <a14:foregroundMark x1="82759" y1="13355" x2="82759" y2="51792"/>
                        <a14:foregroundMark x1="82759" y1="51792" x2="82759" y2="51792"/>
                        <a14:foregroundMark x1="78017" y1="52443" x2="32328" y2="64169"/>
                        <a14:foregroundMark x1="56897" y1="32573" x2="51724" y2="26384"/>
                        <a14:foregroundMark x1="65948" y1="27687" x2="54310" y2="36808"/>
                        <a14:foregroundMark x1="65948" y1="28990" x2="56897" y2="28339"/>
                        <a14:foregroundMark x1="56897" y1="25733" x2="37931" y2="15309"/>
                        <a14:foregroundMark x1="64224" y1="18241" x2="45259" y2="35505"/>
                        <a14:foregroundMark x1="57328" y1="18567" x2="42672" y2="34528"/>
                        <a14:foregroundMark x1="50431" y1="22476" x2="61638" y2="31270"/>
                        <a14:foregroundMark x1="85345" y1="44625" x2="84483" y2="16938"/>
                        <a14:foregroundMark x1="88362" y1="14984" x2="29310" y2="9446"/>
                        <a14:foregroundMark x1="29310" y1="9446" x2="5603" y2="45928"/>
                        <a14:foregroundMark x1="5603" y1="45928" x2="22845" y2="8143"/>
                        <a14:foregroundMark x1="22845" y1="8143" x2="75431" y2="9772"/>
                        <a14:foregroundMark x1="75431" y1="9772" x2="89655" y2="17264"/>
                        <a14:foregroundMark x1="21983" y1="36808" x2="27586" y2="80456"/>
                        <a14:foregroundMark x1="27586" y1="80456" x2="25000" y2="46580"/>
                        <a14:foregroundMark x1="46121" y1="48534" x2="52586" y2="59283"/>
                        <a14:foregroundMark x1="63362" y1="78502" x2="49138" y2="87948"/>
                        <a14:foregroundMark x1="61638" y1="83713" x2="45259" y2="89902"/>
                        <a14:foregroundMark x1="69828" y1="57003" x2="77155" y2="21173"/>
                        <a14:foregroundMark x1="22845" y1="14007" x2="26724" y2="41042"/>
                        <a14:foregroundMark x1="31466" y1="20195" x2="33621" y2="39414"/>
                        <a14:foregroundMark x1="27155" y1="18567" x2="16379" y2="7492"/>
                        <a14:foregroundMark x1="9052" y1="6189" x2="9483" y2="61238"/>
                        <a14:foregroundMark x1="8190" y1="55375" x2="8190" y2="60912"/>
                        <a14:foregroundMark x1="14655" y1="56026" x2="37069" y2="79805"/>
                        <a14:foregroundMark x1="13362" y1="57329" x2="45690" y2="87622"/>
                        <a14:foregroundMark x1="45690" y1="87622" x2="14655" y2="61238"/>
                        <a14:foregroundMark x1="65086" y1="62541" x2="61638" y2="62541"/>
                        <a14:foregroundMark x1="74569" y1="61564" x2="68966" y2="63192"/>
                        <a14:foregroundMark x1="76293" y1="58632" x2="67241" y2="67752"/>
                        <a14:foregroundMark x1="68103" y1="67101" x2="39224" y2="77199"/>
                        <a14:foregroundMark x1="64224" y1="53420" x2="33621" y2="52117"/>
                        <a14:foregroundMark x1="84483" y1="64821" x2="76724" y2="72964"/>
                        <a14:foregroundMark x1="14655" y1="59283" x2="22414" y2="75570"/>
                        <a14:foregroundMark x1="6466" y1="45928" x2="6466" y2="6545"/>
                        <a14:backgroundMark x1="6034" y1="3583" x2="9052" y2="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10900140" y="212847"/>
            <a:ext cx="1187359" cy="1479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Background 1 (42 secs)">
            <a:hlinkClick r:id="" action="ppaction://media"/>
            <a:extLst>
              <a:ext uri="{FF2B5EF4-FFF2-40B4-BE49-F238E27FC236}">
                <a16:creationId xmlns:a16="http://schemas.microsoft.com/office/drawing/2014/main" id="{0B7CABC7-83A6-6547-B621-DB252664A91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5" end="659.916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5774" y="62076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15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1400">
        <p159:morph option="byObject"/>
      </p:transition>
    </mc:Choice>
    <mc:Fallback xmlns="">
      <p:transition spd="slow" advClick="0" advTm="41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bstract cubes background">
            <a:extLst>
              <a:ext uri="{FF2B5EF4-FFF2-40B4-BE49-F238E27FC236}">
                <a16:creationId xmlns:a16="http://schemas.microsoft.com/office/drawing/2014/main" id="{3A593685-CC17-5484-63C2-65058C2209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49F66-112A-4B7B-B831-72A208CB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A9F57-636F-FFF9-3C49-B3002AE842FD}"/>
              </a:ext>
            </a:extLst>
          </p:cNvPr>
          <p:cNvSpPr txBox="1"/>
          <p:nvPr/>
        </p:nvSpPr>
        <p:spPr>
          <a:xfrm>
            <a:off x="816750" y="2069434"/>
            <a:ext cx="2960448" cy="1328023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Gaming has been around for the last 50 years since its inception in the 1970s </a:t>
            </a:r>
            <a:r>
              <a:rPr lang="en-GB" baseline="30000" dirty="0"/>
              <a:t>[1]</a:t>
            </a:r>
            <a:r>
              <a:rPr lang="en-GB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5E112C-34A3-8E23-4E46-338E3CFAF569}"/>
              </a:ext>
            </a:extLst>
          </p:cNvPr>
          <p:cNvSpPr txBox="1"/>
          <p:nvPr/>
        </p:nvSpPr>
        <p:spPr>
          <a:xfrm>
            <a:off x="8032955" y="2100977"/>
            <a:ext cx="3342295" cy="1328023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Since then, the demand for games and gaming has increased, especially during the lockdown period.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F8C0A-3369-8B32-C513-AD2D22DBDF11}"/>
              </a:ext>
            </a:extLst>
          </p:cNvPr>
          <p:cNvSpPr txBox="1"/>
          <p:nvPr/>
        </p:nvSpPr>
        <p:spPr>
          <a:xfrm>
            <a:off x="167148" y="4017009"/>
            <a:ext cx="3610050" cy="1940957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Statistica</a:t>
            </a:r>
            <a:r>
              <a:rPr lang="en-GB" dirty="0"/>
              <a:t> </a:t>
            </a:r>
            <a:r>
              <a:rPr lang="en-GB" baseline="30000" dirty="0"/>
              <a:t>[2] </a:t>
            </a:r>
            <a:r>
              <a:rPr lang="en-GB" dirty="0"/>
              <a:t>showed that there was a total increase in game sales of 63% between 16</a:t>
            </a:r>
            <a:r>
              <a:rPr lang="en-GB" baseline="30000" dirty="0"/>
              <a:t>th</a:t>
            </a:r>
            <a:r>
              <a:rPr lang="en-GB" dirty="0"/>
              <a:t> – 22</a:t>
            </a:r>
            <a:r>
              <a:rPr lang="en-GB" baseline="30000" dirty="0"/>
              <a:t>nd</a:t>
            </a:r>
            <a:r>
              <a:rPr lang="en-GB" dirty="0"/>
              <a:t> March 2020, equating to 4.3 million games being sold worldwide.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AF7D6-ACDF-0DBC-DB8A-E486D49B6897}"/>
              </a:ext>
            </a:extLst>
          </p:cNvPr>
          <p:cNvSpPr txBox="1"/>
          <p:nvPr/>
        </p:nvSpPr>
        <p:spPr>
          <a:xfrm>
            <a:off x="8032956" y="4414683"/>
            <a:ext cx="3883742" cy="1634490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Despite consumers enjoying the games they play, they don’t see the effect of the gameplay on their emotions, which makes designing games more difficult.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32F72-AB2F-17E5-98BC-AC93224073C6}"/>
              </a:ext>
            </a:extLst>
          </p:cNvPr>
          <p:cNvSpPr txBox="1"/>
          <p:nvPr/>
        </p:nvSpPr>
        <p:spPr>
          <a:xfrm>
            <a:off x="0" y="6077299"/>
            <a:ext cx="1287126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[1] </a:t>
            </a:r>
            <a:r>
              <a:rPr lang="en-GB" sz="800" dirty="0">
                <a:solidFill>
                  <a:schemeClr val="bg1"/>
                </a:solidFill>
                <a:effectLst/>
                <a:ea typeface="Yu Mincho" panose="02020400000000000000" pitchFamily="18" charset="-128"/>
                <a:cs typeface="Iskoola Pota" panose="020B0502040204020203" pitchFamily="34" charset="0"/>
              </a:rPr>
              <a:t>Wikipedia. (2022, April 14). </a:t>
            </a:r>
            <a:r>
              <a:rPr lang="en-GB" sz="800" i="1" dirty="0">
                <a:solidFill>
                  <a:schemeClr val="bg1"/>
                </a:solidFill>
                <a:effectLst/>
                <a:ea typeface="Yu Mincho" panose="02020400000000000000" pitchFamily="18" charset="-128"/>
                <a:cs typeface="Iskoola Pota" panose="020B0502040204020203" pitchFamily="34" charset="0"/>
              </a:rPr>
              <a:t>Video game</a:t>
            </a:r>
            <a:r>
              <a:rPr lang="en-GB" sz="800" dirty="0">
                <a:solidFill>
                  <a:schemeClr val="bg1"/>
                </a:solidFill>
                <a:effectLst/>
                <a:ea typeface="Yu Mincho" panose="02020400000000000000" pitchFamily="18" charset="-128"/>
                <a:cs typeface="Iskoola Pota" panose="020B0502040204020203" pitchFamily="34" charset="0"/>
              </a:rPr>
              <a:t>. Wikipedia. Retrieved 18 April 2022, from </a:t>
            </a:r>
            <a:r>
              <a:rPr lang="en-GB" sz="800" u="sng" dirty="0">
                <a:solidFill>
                  <a:schemeClr val="bg1"/>
                </a:solidFill>
                <a:effectLst/>
                <a:ea typeface="Yu Mincho" panose="02020400000000000000" pitchFamily="18" charset="-128"/>
                <a:cs typeface="Iskoola Pota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https://en.wikipedia.org/wiki/Video_game</a:t>
            </a:r>
            <a:endParaRPr lang="en-GB" sz="800" u="sng" dirty="0">
              <a:solidFill>
                <a:schemeClr val="bg1"/>
              </a:solidFill>
              <a:effectLst/>
              <a:ea typeface="Yu Mincho" panose="02020400000000000000" pitchFamily="18" charset="-128"/>
              <a:cs typeface="Iskoola Pota" panose="020B0502040204020203" pitchFamily="34" charset="0"/>
            </a:endParaRPr>
          </a:p>
          <a:p>
            <a:r>
              <a:rPr lang="en-GB" sz="800" dirty="0">
                <a:solidFill>
                  <a:schemeClr val="bg1"/>
                </a:solidFill>
                <a:effectLst/>
                <a:ea typeface="Yu Mincho" panose="02020400000000000000" pitchFamily="18" charset="-128"/>
                <a:cs typeface="Iskoola Pota" panose="020B0502040204020203" pitchFamily="34" charset="0"/>
              </a:rPr>
              <a:t>[2] Statista, &amp; Clement, J. (2021, January 29). </a:t>
            </a:r>
            <a:r>
              <a:rPr lang="en-GB" sz="800" i="1" dirty="0">
                <a:solidFill>
                  <a:schemeClr val="bg1"/>
                </a:solidFill>
                <a:effectLst/>
                <a:ea typeface="Yu Mincho" panose="02020400000000000000" pitchFamily="18" charset="-128"/>
                <a:cs typeface="Iskoola Pota" panose="020B0502040204020203" pitchFamily="34" charset="0"/>
              </a:rPr>
              <a:t>COVID-19: global video game sales increase as of March 2020</a:t>
            </a:r>
            <a:r>
              <a:rPr lang="en-GB" sz="800" dirty="0">
                <a:solidFill>
                  <a:schemeClr val="bg1"/>
                </a:solidFill>
                <a:effectLst/>
                <a:ea typeface="Yu Mincho" panose="02020400000000000000" pitchFamily="18" charset="-128"/>
                <a:cs typeface="Iskoola Pota" panose="020B0502040204020203" pitchFamily="34" charset="0"/>
              </a:rPr>
              <a:t>. Statista. Retrieved 18 April 2022, from </a:t>
            </a:r>
            <a:r>
              <a:rPr lang="en-GB" sz="800" u="sng" dirty="0">
                <a:solidFill>
                  <a:schemeClr val="bg1"/>
                </a:solidFill>
                <a:effectLst/>
                <a:ea typeface="Yu Mincho" panose="02020400000000000000" pitchFamily="18" charset="-128"/>
                <a:cs typeface="Iskoola Pota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https://www.statista.com/statistics/1109977/video-game-sales-covid/#professional</a:t>
            </a:r>
            <a:endParaRPr lang="en-GB" sz="800" dirty="0">
              <a:solidFill>
                <a:schemeClr val="bg1"/>
              </a:solidFill>
              <a:effectLst/>
              <a:ea typeface="Yu Mincho" panose="02020400000000000000" pitchFamily="18" charset="-128"/>
              <a:cs typeface="Iskoola Pota" panose="020B0502040204020203" pitchFamily="34" charset="0"/>
            </a:endParaRPr>
          </a:p>
          <a:p>
            <a:endParaRPr lang="en-GB" sz="9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Iskoola Pota" panose="020B0502040204020203" pitchFamily="34" charset="0"/>
            </a:endParaRPr>
          </a:p>
          <a:p>
            <a:endParaRPr lang="en-GB" sz="1600" dirty="0"/>
          </a:p>
        </p:txBody>
      </p:sp>
      <p:pic>
        <p:nvPicPr>
          <p:cNvPr id="2050" name="Picture 2" descr="Clip Art Play Video Games Clip Art - Cartoon Of Playing Video Games, HD Png  Download - kindpng">
            <a:extLst>
              <a:ext uri="{FF2B5EF4-FFF2-40B4-BE49-F238E27FC236}">
                <a16:creationId xmlns:a16="http://schemas.microsoft.com/office/drawing/2014/main" id="{7CFA98DE-9054-75DF-2864-27A6B303F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430" y="4271665"/>
            <a:ext cx="3205773" cy="165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ree illustrations of Ascending graph">
            <a:extLst>
              <a:ext uri="{FF2B5EF4-FFF2-40B4-BE49-F238E27FC236}">
                <a16:creationId xmlns:a16="http://schemas.microsoft.com/office/drawing/2014/main" id="{959B5A0A-B95C-57F9-8104-22EE8FC81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322" y="2076808"/>
            <a:ext cx="2545883" cy="169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9326C9-C21E-AA01-961C-6E888DBF31E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83" b="89577" l="6466" r="95259">
                        <a14:foregroundMark x1="95259" y1="34528" x2="95259" y2="34528"/>
                        <a14:foregroundMark x1="64224" y1="31270" x2="64224" y2="31270"/>
                        <a14:foregroundMark x1="32328" y1="12704" x2="32328" y2="12704"/>
                        <a14:foregroundMark x1="82759" y1="15961" x2="21552" y2="14658"/>
                        <a14:foregroundMark x1="25000" y1="64821" x2="75431" y2="63518"/>
                        <a14:foregroundMark x1="46983" y1="50489" x2="51724" y2="54723"/>
                        <a14:foregroundMark x1="71552" y1="60261" x2="82759" y2="64169"/>
                        <a14:foregroundMark x1="82759" y1="64169" x2="92672" y2="62215"/>
                        <a14:foregroundMark x1="89655" y1="44951" x2="27586" y2="44951"/>
                        <a14:foregroundMark x1="27586" y1="44951" x2="47845" y2="86319"/>
                        <a14:foregroundMark x1="47845" y1="86319" x2="88362" y2="57329"/>
                        <a14:foregroundMark x1="88362" y1="57329" x2="89655" y2="46906"/>
                        <a14:foregroundMark x1="82759" y1="10423" x2="22845" y2="9446"/>
                        <a14:foregroundMark x1="22845" y1="9446" x2="14224" y2="59609"/>
                        <a14:foregroundMark x1="14224" y1="59609" x2="68966" y2="36808"/>
                        <a14:foregroundMark x1="68966" y1="36808" x2="84483" y2="9772"/>
                        <a14:foregroundMark x1="82759" y1="13355" x2="82759" y2="51792"/>
                        <a14:foregroundMark x1="82759" y1="51792" x2="82759" y2="51792"/>
                        <a14:foregroundMark x1="78017" y1="52443" x2="32328" y2="64169"/>
                        <a14:foregroundMark x1="56897" y1="32573" x2="51724" y2="26384"/>
                        <a14:foregroundMark x1="65948" y1="27687" x2="54310" y2="36808"/>
                        <a14:foregroundMark x1="65948" y1="28990" x2="56897" y2="28339"/>
                        <a14:foregroundMark x1="56897" y1="25733" x2="37931" y2="15309"/>
                        <a14:foregroundMark x1="64224" y1="18241" x2="45259" y2="35505"/>
                        <a14:foregroundMark x1="57328" y1="18567" x2="42672" y2="34528"/>
                        <a14:foregroundMark x1="50431" y1="22476" x2="61638" y2="31270"/>
                        <a14:foregroundMark x1="85345" y1="44625" x2="84483" y2="16938"/>
                        <a14:foregroundMark x1="88362" y1="14984" x2="29310" y2="9446"/>
                        <a14:foregroundMark x1="29310" y1="9446" x2="5603" y2="45928"/>
                        <a14:foregroundMark x1="5603" y1="45928" x2="22845" y2="8143"/>
                        <a14:foregroundMark x1="22845" y1="8143" x2="75431" y2="9772"/>
                        <a14:foregroundMark x1="75431" y1="9772" x2="89655" y2="17264"/>
                        <a14:foregroundMark x1="21983" y1="36808" x2="27586" y2="80456"/>
                        <a14:foregroundMark x1="27586" y1="80456" x2="25000" y2="46580"/>
                        <a14:foregroundMark x1="46121" y1="48534" x2="52586" y2="59283"/>
                        <a14:foregroundMark x1="63362" y1="78502" x2="49138" y2="87948"/>
                        <a14:foregroundMark x1="61638" y1="83713" x2="45259" y2="89902"/>
                        <a14:foregroundMark x1="69828" y1="57003" x2="77155" y2="21173"/>
                        <a14:foregroundMark x1="22845" y1="14007" x2="26724" y2="41042"/>
                        <a14:foregroundMark x1="31466" y1="20195" x2="33621" y2="39414"/>
                        <a14:foregroundMark x1="27155" y1="18567" x2="16379" y2="7492"/>
                        <a14:foregroundMark x1="9052" y1="6189" x2="9483" y2="61238"/>
                        <a14:foregroundMark x1="8190" y1="55375" x2="8190" y2="60912"/>
                        <a14:foregroundMark x1="14655" y1="56026" x2="37069" y2="79805"/>
                        <a14:foregroundMark x1="13362" y1="57329" x2="45690" y2="87622"/>
                        <a14:foregroundMark x1="45690" y1="87622" x2="14655" y2="61238"/>
                        <a14:foregroundMark x1="65086" y1="62541" x2="61638" y2="62541"/>
                        <a14:foregroundMark x1="74569" y1="61564" x2="68966" y2="63192"/>
                        <a14:foregroundMark x1="76293" y1="58632" x2="67241" y2="67752"/>
                        <a14:foregroundMark x1="68103" y1="67101" x2="39224" y2="77199"/>
                        <a14:foregroundMark x1="64224" y1="53420" x2="33621" y2="52117"/>
                        <a14:foregroundMark x1="84483" y1="64821" x2="76724" y2="72964"/>
                        <a14:foregroundMark x1="14655" y1="59283" x2="22414" y2="75570"/>
                        <a14:foregroundMark x1="6466" y1="45928" x2="6466" y2="6545"/>
                        <a14:backgroundMark x1="6034" y1="3583" x2="9052" y2="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10900882" y="212847"/>
            <a:ext cx="1187359" cy="1479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Background 2 V2">
            <a:hlinkClick r:id="" action="ppaction://media"/>
            <a:extLst>
              <a:ext uri="{FF2B5EF4-FFF2-40B4-BE49-F238E27FC236}">
                <a16:creationId xmlns:a16="http://schemas.microsoft.com/office/drawing/2014/main" id="{FFEA9D39-D38D-E7F1-966F-D731BB81A44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02.2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62727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37764"/>
      </p:ext>
    </p:extLst>
  </p:cSld>
  <p:clrMapOvr>
    <a:masterClrMapping/>
  </p:clrMapOvr>
  <p:transition spd="slow" advClick="0" advTm="4905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1322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322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3279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3279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 animBg="1"/>
      <p:bldP spid="9" grpId="0" animBg="1"/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bstract cubes background">
            <a:extLst>
              <a:ext uri="{FF2B5EF4-FFF2-40B4-BE49-F238E27FC236}">
                <a16:creationId xmlns:a16="http://schemas.microsoft.com/office/drawing/2014/main" id="{6B233587-F4FF-74BF-1E72-806DD61912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49F66-112A-4B7B-B831-72A208CB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Research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BF1E97-4A0D-D3E7-E647-78291EA3AD4D}"/>
              </a:ext>
            </a:extLst>
          </p:cNvPr>
          <p:cNvSpPr txBox="1"/>
          <p:nvPr/>
        </p:nvSpPr>
        <p:spPr>
          <a:xfrm>
            <a:off x="422788" y="2221578"/>
            <a:ext cx="3421922" cy="1328023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There have been other studies that have shown that there is a link between the gameplay and emotions.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1F744-1C57-DF1C-2767-18CEFAAD01AD}"/>
              </a:ext>
            </a:extLst>
          </p:cNvPr>
          <p:cNvSpPr txBox="1"/>
          <p:nvPr/>
        </p:nvSpPr>
        <p:spPr>
          <a:xfrm>
            <a:off x="7475305" y="3278871"/>
            <a:ext cx="3680375" cy="1940957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However, the methods that these studies employ to capture the emotions different and did not focus much on facial emotions, but the psychological emotions.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695C8-C420-5B0E-49BC-DDE21D3E5BDA}"/>
              </a:ext>
            </a:extLst>
          </p:cNvPr>
          <p:cNvSpPr txBox="1"/>
          <p:nvPr/>
        </p:nvSpPr>
        <p:spPr>
          <a:xfrm>
            <a:off x="1830120" y="4659992"/>
            <a:ext cx="3816573" cy="1634490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 addition to this, none of the studies researched considered gameplay time as a key factor in the experiments they conducted.</a:t>
            </a:r>
          </a:p>
        </p:txBody>
      </p:sp>
      <p:pic>
        <p:nvPicPr>
          <p:cNvPr id="3074" name="Picture 2" descr="Research methodology clipart ">
            <a:extLst>
              <a:ext uri="{FF2B5EF4-FFF2-40B4-BE49-F238E27FC236}">
                <a16:creationId xmlns:a16="http://schemas.microsoft.com/office/drawing/2014/main" id="{C8A4F712-3F95-7A5F-A26C-48856D370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636" y="2412454"/>
            <a:ext cx="1966545" cy="196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B5A928-DE0D-AD75-5FF1-A5C1E39838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83" b="89577" l="6466" r="95259">
                        <a14:foregroundMark x1="95259" y1="34528" x2="95259" y2="34528"/>
                        <a14:foregroundMark x1="64224" y1="31270" x2="64224" y2="31270"/>
                        <a14:foregroundMark x1="32328" y1="12704" x2="32328" y2="12704"/>
                        <a14:foregroundMark x1="82759" y1="15961" x2="21552" y2="14658"/>
                        <a14:foregroundMark x1="25000" y1="64821" x2="75431" y2="63518"/>
                        <a14:foregroundMark x1="46983" y1="50489" x2="51724" y2="54723"/>
                        <a14:foregroundMark x1="71552" y1="60261" x2="82759" y2="64169"/>
                        <a14:foregroundMark x1="82759" y1="64169" x2="92672" y2="62215"/>
                        <a14:foregroundMark x1="89655" y1="44951" x2="27586" y2="44951"/>
                        <a14:foregroundMark x1="27586" y1="44951" x2="47845" y2="86319"/>
                        <a14:foregroundMark x1="47845" y1="86319" x2="88362" y2="57329"/>
                        <a14:foregroundMark x1="88362" y1="57329" x2="89655" y2="46906"/>
                        <a14:foregroundMark x1="82759" y1="10423" x2="22845" y2="9446"/>
                        <a14:foregroundMark x1="22845" y1="9446" x2="14224" y2="59609"/>
                        <a14:foregroundMark x1="14224" y1="59609" x2="68966" y2="36808"/>
                        <a14:foregroundMark x1="68966" y1="36808" x2="84483" y2="9772"/>
                        <a14:foregroundMark x1="82759" y1="13355" x2="82759" y2="51792"/>
                        <a14:foregroundMark x1="82759" y1="51792" x2="82759" y2="51792"/>
                        <a14:foregroundMark x1="78017" y1="52443" x2="32328" y2="64169"/>
                        <a14:foregroundMark x1="56897" y1="32573" x2="51724" y2="26384"/>
                        <a14:foregroundMark x1="65948" y1="27687" x2="54310" y2="36808"/>
                        <a14:foregroundMark x1="65948" y1="28990" x2="56897" y2="28339"/>
                        <a14:foregroundMark x1="56897" y1="25733" x2="37931" y2="15309"/>
                        <a14:foregroundMark x1="64224" y1="18241" x2="45259" y2="35505"/>
                        <a14:foregroundMark x1="57328" y1="18567" x2="42672" y2="34528"/>
                        <a14:foregroundMark x1="50431" y1="22476" x2="61638" y2="31270"/>
                        <a14:foregroundMark x1="85345" y1="44625" x2="84483" y2="16938"/>
                        <a14:foregroundMark x1="88362" y1="14984" x2="29310" y2="9446"/>
                        <a14:foregroundMark x1="29310" y1="9446" x2="5603" y2="45928"/>
                        <a14:foregroundMark x1="5603" y1="45928" x2="22845" y2="8143"/>
                        <a14:foregroundMark x1="22845" y1="8143" x2="75431" y2="9772"/>
                        <a14:foregroundMark x1="75431" y1="9772" x2="89655" y2="17264"/>
                        <a14:foregroundMark x1="21983" y1="36808" x2="27586" y2="80456"/>
                        <a14:foregroundMark x1="27586" y1="80456" x2="25000" y2="46580"/>
                        <a14:foregroundMark x1="46121" y1="48534" x2="52586" y2="59283"/>
                        <a14:foregroundMark x1="63362" y1="78502" x2="49138" y2="87948"/>
                        <a14:foregroundMark x1="61638" y1="83713" x2="45259" y2="89902"/>
                        <a14:foregroundMark x1="69828" y1="57003" x2="77155" y2="21173"/>
                        <a14:foregroundMark x1="22845" y1="14007" x2="26724" y2="41042"/>
                        <a14:foregroundMark x1="31466" y1="20195" x2="33621" y2="39414"/>
                        <a14:foregroundMark x1="27155" y1="18567" x2="16379" y2="7492"/>
                        <a14:foregroundMark x1="9052" y1="6189" x2="9483" y2="61238"/>
                        <a14:foregroundMark x1="8190" y1="55375" x2="8190" y2="60912"/>
                        <a14:foregroundMark x1="14655" y1="56026" x2="37069" y2="79805"/>
                        <a14:foregroundMark x1="13362" y1="57329" x2="45690" y2="87622"/>
                        <a14:foregroundMark x1="45690" y1="87622" x2="14655" y2="61238"/>
                        <a14:foregroundMark x1="65086" y1="62541" x2="61638" y2="62541"/>
                        <a14:foregroundMark x1="74569" y1="61564" x2="68966" y2="63192"/>
                        <a14:foregroundMark x1="76293" y1="58632" x2="67241" y2="67752"/>
                        <a14:foregroundMark x1="68103" y1="67101" x2="39224" y2="77199"/>
                        <a14:foregroundMark x1="64224" y1="53420" x2="33621" y2="52117"/>
                        <a14:foregroundMark x1="84483" y1="64821" x2="76724" y2="72964"/>
                        <a14:foregroundMark x1="14655" y1="59283" x2="22414" y2="75570"/>
                        <a14:foregroundMark x1="6466" y1="45928" x2="6466" y2="6545"/>
                        <a14:backgroundMark x1="6034" y1="3583" x2="9052" y2="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10855300" y="205337"/>
            <a:ext cx="1187359" cy="1479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Research 1 (25 secs)">
            <a:hlinkClick r:id="" action="ppaction://media"/>
            <a:extLst>
              <a:ext uri="{FF2B5EF4-FFF2-40B4-BE49-F238E27FC236}">
                <a16:creationId xmlns:a16="http://schemas.microsoft.com/office/drawing/2014/main" id="{0CB1FE04-2608-D87F-1C30-B8B4499B7D9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97" end="941.958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988" y="62072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8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4350">
        <p:circle/>
      </p:transition>
    </mc:Choice>
    <mc:Fallback xmlns="">
      <p:transition spd="slow" advClick="0" advTm="2435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496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1016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1016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8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bstract cubes background">
            <a:extLst>
              <a:ext uri="{FF2B5EF4-FFF2-40B4-BE49-F238E27FC236}">
                <a16:creationId xmlns:a16="http://schemas.microsoft.com/office/drawing/2014/main" id="{666E9F7E-F100-8EB3-74E9-B58F68E25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E2F6C-ED36-CFBB-7A65-E1F6DA3AA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Research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47BE29-B7A7-1134-9FD0-93EBE7895AA9}"/>
              </a:ext>
            </a:extLst>
          </p:cNvPr>
          <p:cNvSpPr txBox="1"/>
          <p:nvPr/>
        </p:nvSpPr>
        <p:spPr>
          <a:xfrm>
            <a:off x="463435" y="2147340"/>
            <a:ext cx="3188543" cy="1634490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Non-specialised, generic-purpose language which can be used to create a range of different programs.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81C46-CEB2-87F3-77D2-6995DCE5881E}"/>
              </a:ext>
            </a:extLst>
          </p:cNvPr>
          <p:cNvSpPr txBox="1"/>
          <p:nvPr/>
        </p:nvSpPr>
        <p:spPr>
          <a:xfrm>
            <a:off x="1450587" y="4845401"/>
            <a:ext cx="1881697" cy="1021556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Very versatile and easy to use.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018D90-17EF-FA1F-3F62-D222E0C05E11}"/>
              </a:ext>
            </a:extLst>
          </p:cNvPr>
          <p:cNvSpPr txBox="1"/>
          <p:nvPr/>
        </p:nvSpPr>
        <p:spPr>
          <a:xfrm>
            <a:off x="8769506" y="2132376"/>
            <a:ext cx="2773568" cy="1328023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Can handle statistical data better than other programming languages.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75F023-DACF-AE42-18D8-02855710C4F5}"/>
              </a:ext>
            </a:extLst>
          </p:cNvPr>
          <p:cNvSpPr txBox="1"/>
          <p:nvPr/>
        </p:nvSpPr>
        <p:spPr>
          <a:xfrm>
            <a:off x="8513953" y="4953001"/>
            <a:ext cx="2773568" cy="715089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Has vast libraries and modules support.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A3DBF6-6661-4812-0C29-34216418B840}"/>
              </a:ext>
            </a:extLst>
          </p:cNvPr>
          <p:cNvGrpSpPr/>
          <p:nvPr/>
        </p:nvGrpSpPr>
        <p:grpSpPr>
          <a:xfrm>
            <a:off x="4758416" y="2990044"/>
            <a:ext cx="2342740" cy="2131671"/>
            <a:chOff x="4571807" y="2467897"/>
            <a:chExt cx="2946787" cy="27969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57ADABB-DCA8-1E6B-4B31-75DFB7C3D482}"/>
                </a:ext>
              </a:extLst>
            </p:cNvPr>
            <p:cNvSpPr/>
            <p:nvPr/>
          </p:nvSpPr>
          <p:spPr>
            <a:xfrm>
              <a:off x="4571807" y="2467897"/>
              <a:ext cx="2946787" cy="27726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3FBA6C-45C3-3165-3A27-8C83BFB40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089" r="18920"/>
            <a:stretch/>
          </p:blipFill>
          <p:spPr>
            <a:xfrm>
              <a:off x="4571807" y="2471032"/>
              <a:ext cx="2930014" cy="2793829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D6ABA47-623D-4F59-EA52-8AF22506253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83" b="89577" l="6466" r="95259">
                        <a14:foregroundMark x1="95259" y1="34528" x2="95259" y2="34528"/>
                        <a14:foregroundMark x1="64224" y1="31270" x2="64224" y2="31270"/>
                        <a14:foregroundMark x1="32328" y1="12704" x2="32328" y2="12704"/>
                        <a14:foregroundMark x1="82759" y1="15961" x2="21552" y2="14658"/>
                        <a14:foregroundMark x1="25000" y1="64821" x2="75431" y2="63518"/>
                        <a14:foregroundMark x1="46983" y1="50489" x2="51724" y2="54723"/>
                        <a14:foregroundMark x1="71552" y1="60261" x2="82759" y2="64169"/>
                        <a14:foregroundMark x1="82759" y1="64169" x2="92672" y2="62215"/>
                        <a14:foregroundMark x1="89655" y1="44951" x2="27586" y2="44951"/>
                        <a14:foregroundMark x1="27586" y1="44951" x2="47845" y2="86319"/>
                        <a14:foregroundMark x1="47845" y1="86319" x2="88362" y2="57329"/>
                        <a14:foregroundMark x1="88362" y1="57329" x2="89655" y2="46906"/>
                        <a14:foregroundMark x1="82759" y1="10423" x2="22845" y2="9446"/>
                        <a14:foregroundMark x1="22845" y1="9446" x2="14224" y2="59609"/>
                        <a14:foregroundMark x1="14224" y1="59609" x2="68966" y2="36808"/>
                        <a14:foregroundMark x1="68966" y1="36808" x2="84483" y2="9772"/>
                        <a14:foregroundMark x1="82759" y1="13355" x2="82759" y2="51792"/>
                        <a14:foregroundMark x1="82759" y1="51792" x2="82759" y2="51792"/>
                        <a14:foregroundMark x1="78017" y1="52443" x2="32328" y2="64169"/>
                        <a14:foregroundMark x1="56897" y1="32573" x2="51724" y2="26384"/>
                        <a14:foregroundMark x1="65948" y1="27687" x2="54310" y2="36808"/>
                        <a14:foregroundMark x1="65948" y1="28990" x2="56897" y2="28339"/>
                        <a14:foregroundMark x1="56897" y1="25733" x2="37931" y2="15309"/>
                        <a14:foregroundMark x1="64224" y1="18241" x2="45259" y2="35505"/>
                        <a14:foregroundMark x1="57328" y1="18567" x2="42672" y2="34528"/>
                        <a14:foregroundMark x1="50431" y1="22476" x2="61638" y2="31270"/>
                        <a14:foregroundMark x1="85345" y1="44625" x2="84483" y2="16938"/>
                        <a14:foregroundMark x1="88362" y1="14984" x2="29310" y2="9446"/>
                        <a14:foregroundMark x1="29310" y1="9446" x2="5603" y2="45928"/>
                        <a14:foregroundMark x1="5603" y1="45928" x2="22845" y2="8143"/>
                        <a14:foregroundMark x1="22845" y1="8143" x2="75431" y2="9772"/>
                        <a14:foregroundMark x1="75431" y1="9772" x2="89655" y2="17264"/>
                        <a14:foregroundMark x1="21983" y1="36808" x2="27586" y2="80456"/>
                        <a14:foregroundMark x1="27586" y1="80456" x2="25000" y2="46580"/>
                        <a14:foregroundMark x1="46121" y1="48534" x2="52586" y2="59283"/>
                        <a14:foregroundMark x1="63362" y1="78502" x2="49138" y2="87948"/>
                        <a14:foregroundMark x1="61638" y1="83713" x2="45259" y2="89902"/>
                        <a14:foregroundMark x1="69828" y1="57003" x2="77155" y2="21173"/>
                        <a14:foregroundMark x1="22845" y1="14007" x2="26724" y2="41042"/>
                        <a14:foregroundMark x1="31466" y1="20195" x2="33621" y2="39414"/>
                        <a14:foregroundMark x1="27155" y1="18567" x2="16379" y2="7492"/>
                        <a14:foregroundMark x1="9052" y1="6189" x2="9483" y2="61238"/>
                        <a14:foregroundMark x1="8190" y1="55375" x2="8190" y2="60912"/>
                        <a14:foregroundMark x1="14655" y1="56026" x2="37069" y2="79805"/>
                        <a14:foregroundMark x1="13362" y1="57329" x2="45690" y2="87622"/>
                        <a14:foregroundMark x1="45690" y1="87622" x2="14655" y2="61238"/>
                        <a14:foregroundMark x1="65086" y1="62541" x2="61638" y2="62541"/>
                        <a14:foregroundMark x1="74569" y1="61564" x2="68966" y2="63192"/>
                        <a14:foregroundMark x1="76293" y1="58632" x2="67241" y2="67752"/>
                        <a14:foregroundMark x1="68103" y1="67101" x2="39224" y2="77199"/>
                        <a14:foregroundMark x1="64224" y1="53420" x2="33621" y2="52117"/>
                        <a14:foregroundMark x1="84483" y1="64821" x2="76724" y2="72964"/>
                        <a14:foregroundMark x1="14655" y1="59283" x2="22414" y2="75570"/>
                        <a14:foregroundMark x1="6466" y1="45928" x2="6466" y2="6545"/>
                        <a14:backgroundMark x1="6034" y1="3583" x2="9052" y2="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10926810" y="212847"/>
            <a:ext cx="1187359" cy="1479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Research 2 ( 21 secs)">
            <a:hlinkClick r:id="" action="ppaction://media"/>
            <a:extLst>
              <a:ext uri="{FF2B5EF4-FFF2-40B4-BE49-F238E27FC236}">
                <a16:creationId xmlns:a16="http://schemas.microsoft.com/office/drawing/2014/main" id="{05015CD3-0830-F114-49C3-3EA89AA2F62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15" end="1189.291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8635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0294"/>
      </p:ext>
    </p:extLst>
  </p:cSld>
  <p:clrMapOvr>
    <a:masterClrMapping/>
  </p:clrMapOvr>
  <p:transition spd="med" advClick="0" advTm="1999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34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93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3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793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bstract cubes background">
            <a:extLst>
              <a:ext uri="{FF2B5EF4-FFF2-40B4-BE49-F238E27FC236}">
                <a16:creationId xmlns:a16="http://schemas.microsoft.com/office/drawing/2014/main" id="{156F8DDE-35A2-D87F-D7A1-4EC2823F0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CD8D-790C-0749-61BF-F8208DED9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Research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Research 3 (V2)">
            <a:hlinkClick r:id="" action="ppaction://media"/>
            <a:extLst>
              <a:ext uri="{FF2B5EF4-FFF2-40B4-BE49-F238E27FC236}">
                <a16:creationId xmlns:a16="http://schemas.microsoft.com/office/drawing/2014/main" id="{78D516CE-D4AC-5006-AEE7-BE8308435556}"/>
              </a:ext>
            </a:extLst>
          </p:cNvPr>
          <p:cNvPicPr>
            <a:picLocks noGrp="1" noChangeAspect="1"/>
          </p:cNvPicPr>
          <p:nvPr>
            <p:ph idx="1"/>
            <a:audioFile r:link="rId1"/>
            <p:extLst>
              <p:ext uri="{DAA4B4D4-6D71-4841-9C94-3DE7FCFB9230}">
                <p14:media xmlns:p14="http://schemas.microsoft.com/office/powerpoint/2010/main" r:embed="rId2">
                  <p14:trim st="568" end="705.958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304" y="6277697"/>
            <a:ext cx="609600" cy="609600"/>
          </a:xfrm>
        </p:spPr>
      </p:pic>
      <p:pic>
        <p:nvPicPr>
          <p:cNvPr id="7" name="Picture 4" descr="GitHub - serengil/deepface: A Lightweight Face Recognition and Facial  Attribute Analysis (Age, Gender, Emotion and Race) Library for Python">
            <a:extLst>
              <a:ext uri="{FF2B5EF4-FFF2-40B4-BE49-F238E27FC236}">
                <a16:creationId xmlns:a16="http://schemas.microsoft.com/office/drawing/2014/main" id="{D827C979-64E0-3F6D-2105-D6E83CE9E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26" y="2454401"/>
            <a:ext cx="1625233" cy="194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09FCBB-140D-7399-0E49-EC2B53A86662}"/>
              </a:ext>
            </a:extLst>
          </p:cNvPr>
          <p:cNvSpPr txBox="1"/>
          <p:nvPr/>
        </p:nvSpPr>
        <p:spPr>
          <a:xfrm>
            <a:off x="709904" y="2076688"/>
            <a:ext cx="3188543" cy="2553891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C0C0C"/>
                </a:solidFill>
                <a:effectLst/>
                <a:ea typeface="Yu Mincho" panose="02020400000000000000" pitchFamily="18" charset="-128"/>
              </a:rPr>
              <a:t>“A hybrid face recognition framework that uses state-of-the-art models for analysis such as VGG-Face, Google </a:t>
            </a:r>
            <a:r>
              <a:rPr lang="en-GB" sz="1800" dirty="0" err="1">
                <a:solidFill>
                  <a:srgbClr val="0C0C0C"/>
                </a:solidFill>
                <a:effectLst/>
                <a:ea typeface="Yu Mincho" panose="02020400000000000000" pitchFamily="18" charset="-128"/>
              </a:rPr>
              <a:t>Facenet</a:t>
            </a:r>
            <a:r>
              <a:rPr lang="en-GB" sz="1800" dirty="0">
                <a:solidFill>
                  <a:srgbClr val="0C0C0C"/>
                </a:solidFill>
                <a:effectLst/>
                <a:ea typeface="Yu Mincho" panose="02020400000000000000" pitchFamily="18" charset="-128"/>
              </a:rPr>
              <a:t>, Facebook </a:t>
            </a:r>
            <a:r>
              <a:rPr lang="en-GB" sz="1800" dirty="0" err="1">
                <a:solidFill>
                  <a:srgbClr val="0C0C0C"/>
                </a:solidFill>
                <a:effectLst/>
                <a:ea typeface="Yu Mincho" panose="02020400000000000000" pitchFamily="18" charset="-128"/>
              </a:rPr>
              <a:t>Deepface</a:t>
            </a:r>
            <a:r>
              <a:rPr lang="en-GB" sz="1800" dirty="0">
                <a:solidFill>
                  <a:srgbClr val="0C0C0C"/>
                </a:solidFill>
                <a:effectLst/>
                <a:ea typeface="Yu Mincho" panose="02020400000000000000" pitchFamily="18" charset="-128"/>
              </a:rPr>
              <a:t>, all wrapped together in one.” [3]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5166F5-2576-86BC-0222-2500B9C2AD51}"/>
              </a:ext>
            </a:extLst>
          </p:cNvPr>
          <p:cNvSpPr txBox="1"/>
          <p:nvPr/>
        </p:nvSpPr>
        <p:spPr>
          <a:xfrm>
            <a:off x="7843396" y="2073349"/>
            <a:ext cx="3311967" cy="2247424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effectLst/>
                <a:ea typeface="Yu Mincho" panose="02020400000000000000" pitchFamily="18" charset="-128"/>
              </a:rPr>
              <a:t>“The accuracy of identification goes up to 97% and has proven to be more efficient in detecting faces than other average face recognition frameworks.” [3]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22B413-24B0-D12E-EB19-DD41B961CCAA}"/>
              </a:ext>
            </a:extLst>
          </p:cNvPr>
          <p:cNvSpPr txBox="1"/>
          <p:nvPr/>
        </p:nvSpPr>
        <p:spPr>
          <a:xfrm>
            <a:off x="4360554" y="4712694"/>
            <a:ext cx="3188543" cy="1328023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effectLst/>
                <a:ea typeface="Yu Mincho" panose="02020400000000000000" pitchFamily="18" charset="-128"/>
              </a:rPr>
              <a:t>Its easier to implement and use when compared to othe</a:t>
            </a:r>
            <a:r>
              <a:rPr lang="en-GB" dirty="0">
                <a:ea typeface="Yu Mincho" panose="02020400000000000000" pitchFamily="18" charset="-128"/>
              </a:rPr>
              <a:t>r face recognition frameworks.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BFFC8-D09F-2A6A-2FAA-F6DDBC7728A4}"/>
              </a:ext>
            </a:extLst>
          </p:cNvPr>
          <p:cNvSpPr txBox="1"/>
          <p:nvPr/>
        </p:nvSpPr>
        <p:spPr>
          <a:xfrm>
            <a:off x="0" y="6137796"/>
            <a:ext cx="128712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[3] </a:t>
            </a:r>
            <a:r>
              <a:rPr lang="en-GB" sz="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Iskoola Pota" panose="020B0502040204020203" pitchFamily="34" charset="0"/>
              </a:rPr>
              <a:t>Dey, V. (2021, October 13). </a:t>
            </a:r>
            <a:r>
              <a:rPr lang="en-GB" sz="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Iskoola Pota" panose="020B0502040204020203" pitchFamily="34" charset="0"/>
              </a:rPr>
              <a:t>Face Recognition System using DEEPFACE (With Python Codes)</a:t>
            </a:r>
            <a:r>
              <a:rPr lang="en-GB" sz="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Iskoola Pota" panose="020B0502040204020203" pitchFamily="34" charset="0"/>
              </a:rPr>
              <a:t>. Analytics India Magazine. Retrieved 12 April 2022, from </a:t>
            </a:r>
            <a:r>
              <a:rPr lang="en-GB" sz="800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Iskoola Pota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https://analyticsindiamag.com/face-recognition-system-using-deepfacewith-python-codes/</a:t>
            </a:r>
            <a:endParaRPr lang="en-GB" sz="800" u="sng" dirty="0">
              <a:solidFill>
                <a:schemeClr val="bg1"/>
              </a:solidFill>
              <a:effectLst/>
              <a:ea typeface="Yu Mincho" panose="02020400000000000000" pitchFamily="18" charset="-128"/>
              <a:cs typeface="Iskoola Pota" panose="020B0502040204020203" pitchFamily="34" charset="0"/>
            </a:endParaRPr>
          </a:p>
          <a:p>
            <a:endParaRPr lang="en-GB" sz="9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Iskoola Pota" panose="020B0502040204020203" pitchFamily="34" charset="0"/>
            </a:endParaRPr>
          </a:p>
          <a:p>
            <a:endParaRPr lang="en-GB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12959B-7A4D-F498-C9A0-234C3F250EF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83" b="89577" l="6466" r="95259">
                        <a14:foregroundMark x1="95259" y1="34528" x2="95259" y2="34528"/>
                        <a14:foregroundMark x1="64224" y1="31270" x2="64224" y2="31270"/>
                        <a14:foregroundMark x1="32328" y1="12704" x2="32328" y2="12704"/>
                        <a14:foregroundMark x1="82759" y1="15961" x2="21552" y2="14658"/>
                        <a14:foregroundMark x1="25000" y1="64821" x2="75431" y2="63518"/>
                        <a14:foregroundMark x1="46983" y1="50489" x2="51724" y2="54723"/>
                        <a14:foregroundMark x1="71552" y1="60261" x2="82759" y2="64169"/>
                        <a14:foregroundMark x1="82759" y1="64169" x2="92672" y2="62215"/>
                        <a14:foregroundMark x1="89655" y1="44951" x2="27586" y2="44951"/>
                        <a14:foregroundMark x1="27586" y1="44951" x2="47845" y2="86319"/>
                        <a14:foregroundMark x1="47845" y1="86319" x2="88362" y2="57329"/>
                        <a14:foregroundMark x1="88362" y1="57329" x2="89655" y2="46906"/>
                        <a14:foregroundMark x1="82759" y1="10423" x2="22845" y2="9446"/>
                        <a14:foregroundMark x1="22845" y1="9446" x2="14224" y2="59609"/>
                        <a14:foregroundMark x1="14224" y1="59609" x2="68966" y2="36808"/>
                        <a14:foregroundMark x1="68966" y1="36808" x2="84483" y2="9772"/>
                        <a14:foregroundMark x1="82759" y1="13355" x2="82759" y2="51792"/>
                        <a14:foregroundMark x1="82759" y1="51792" x2="82759" y2="51792"/>
                        <a14:foregroundMark x1="78017" y1="52443" x2="32328" y2="64169"/>
                        <a14:foregroundMark x1="56897" y1="32573" x2="51724" y2="26384"/>
                        <a14:foregroundMark x1="65948" y1="27687" x2="54310" y2="36808"/>
                        <a14:foregroundMark x1="65948" y1="28990" x2="56897" y2="28339"/>
                        <a14:foregroundMark x1="56897" y1="25733" x2="37931" y2="15309"/>
                        <a14:foregroundMark x1="64224" y1="18241" x2="45259" y2="35505"/>
                        <a14:foregroundMark x1="57328" y1="18567" x2="42672" y2="34528"/>
                        <a14:foregroundMark x1="50431" y1="22476" x2="61638" y2="31270"/>
                        <a14:foregroundMark x1="85345" y1="44625" x2="84483" y2="16938"/>
                        <a14:foregroundMark x1="88362" y1="14984" x2="29310" y2="9446"/>
                        <a14:foregroundMark x1="29310" y1="9446" x2="5603" y2="45928"/>
                        <a14:foregroundMark x1="5603" y1="45928" x2="22845" y2="8143"/>
                        <a14:foregroundMark x1="22845" y1="8143" x2="75431" y2="9772"/>
                        <a14:foregroundMark x1="75431" y1="9772" x2="89655" y2="17264"/>
                        <a14:foregroundMark x1="21983" y1="36808" x2="27586" y2="80456"/>
                        <a14:foregroundMark x1="27586" y1="80456" x2="25000" y2="46580"/>
                        <a14:foregroundMark x1="46121" y1="48534" x2="52586" y2="59283"/>
                        <a14:foregroundMark x1="63362" y1="78502" x2="49138" y2="87948"/>
                        <a14:foregroundMark x1="61638" y1="83713" x2="45259" y2="89902"/>
                        <a14:foregroundMark x1="69828" y1="57003" x2="77155" y2="21173"/>
                        <a14:foregroundMark x1="22845" y1="14007" x2="26724" y2="41042"/>
                        <a14:foregroundMark x1="31466" y1="20195" x2="33621" y2="39414"/>
                        <a14:foregroundMark x1="27155" y1="18567" x2="16379" y2="7492"/>
                        <a14:foregroundMark x1="9052" y1="6189" x2="9483" y2="61238"/>
                        <a14:foregroundMark x1="8190" y1="55375" x2="8190" y2="60912"/>
                        <a14:foregroundMark x1="14655" y1="56026" x2="37069" y2="79805"/>
                        <a14:foregroundMark x1="13362" y1="57329" x2="45690" y2="87622"/>
                        <a14:foregroundMark x1="45690" y1="87622" x2="14655" y2="61238"/>
                        <a14:foregroundMark x1="65086" y1="62541" x2="61638" y2="62541"/>
                        <a14:foregroundMark x1="74569" y1="61564" x2="68966" y2="63192"/>
                        <a14:foregroundMark x1="76293" y1="58632" x2="67241" y2="67752"/>
                        <a14:foregroundMark x1="68103" y1="67101" x2="39224" y2="77199"/>
                        <a14:foregroundMark x1="64224" y1="53420" x2="33621" y2="52117"/>
                        <a14:foregroundMark x1="84483" y1="64821" x2="76724" y2="72964"/>
                        <a14:foregroundMark x1="14655" y1="59283" x2="22414" y2="75570"/>
                        <a14:foregroundMark x1="6466" y1="45928" x2="6466" y2="6545"/>
                        <a14:backgroundMark x1="6034" y1="3583" x2="9052" y2="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10900882" y="182550"/>
            <a:ext cx="1187359" cy="1479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89247020"/>
      </p:ext>
    </p:extLst>
  </p:cSld>
  <p:clrMapOvr>
    <a:masterClrMapping/>
  </p:clrMapOvr>
  <p:transition spd="slow" advClick="0" advTm="1338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297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437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1156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bstract cubes background">
            <a:extLst>
              <a:ext uri="{FF2B5EF4-FFF2-40B4-BE49-F238E27FC236}">
                <a16:creationId xmlns:a16="http://schemas.microsoft.com/office/drawing/2014/main" id="{2EC17916-FAB1-308D-BB9C-A6ECD9A8C9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6121D-84B1-95DA-8EE0-6622B7AD9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D3E029-CD2D-4775-FE52-A50A5B45B8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83" b="89577" l="6466" r="95259">
                        <a14:foregroundMark x1="95259" y1="34528" x2="95259" y2="34528"/>
                        <a14:foregroundMark x1="64224" y1="31270" x2="64224" y2="31270"/>
                        <a14:foregroundMark x1="32328" y1="12704" x2="32328" y2="12704"/>
                        <a14:foregroundMark x1="82759" y1="15961" x2="21552" y2="14658"/>
                        <a14:foregroundMark x1="25000" y1="64821" x2="75431" y2="63518"/>
                        <a14:foregroundMark x1="46983" y1="50489" x2="51724" y2="54723"/>
                        <a14:foregroundMark x1="71552" y1="60261" x2="82759" y2="64169"/>
                        <a14:foregroundMark x1="82759" y1="64169" x2="92672" y2="62215"/>
                        <a14:foregroundMark x1="89655" y1="44951" x2="27586" y2="44951"/>
                        <a14:foregroundMark x1="27586" y1="44951" x2="47845" y2="86319"/>
                        <a14:foregroundMark x1="47845" y1="86319" x2="88362" y2="57329"/>
                        <a14:foregroundMark x1="88362" y1="57329" x2="89655" y2="46906"/>
                        <a14:foregroundMark x1="82759" y1="10423" x2="22845" y2="9446"/>
                        <a14:foregroundMark x1="22845" y1="9446" x2="14224" y2="59609"/>
                        <a14:foregroundMark x1="14224" y1="59609" x2="68966" y2="36808"/>
                        <a14:foregroundMark x1="68966" y1="36808" x2="84483" y2="9772"/>
                        <a14:foregroundMark x1="82759" y1="13355" x2="82759" y2="51792"/>
                        <a14:foregroundMark x1="82759" y1="51792" x2="82759" y2="51792"/>
                        <a14:foregroundMark x1="78017" y1="52443" x2="32328" y2="64169"/>
                        <a14:foregroundMark x1="56897" y1="32573" x2="51724" y2="26384"/>
                        <a14:foregroundMark x1="65948" y1="27687" x2="54310" y2="36808"/>
                        <a14:foregroundMark x1="65948" y1="28990" x2="56897" y2="28339"/>
                        <a14:foregroundMark x1="56897" y1="25733" x2="37931" y2="15309"/>
                        <a14:foregroundMark x1="64224" y1="18241" x2="45259" y2="35505"/>
                        <a14:foregroundMark x1="57328" y1="18567" x2="42672" y2="34528"/>
                        <a14:foregroundMark x1="50431" y1="22476" x2="61638" y2="31270"/>
                        <a14:foregroundMark x1="85345" y1="44625" x2="84483" y2="16938"/>
                        <a14:foregroundMark x1="88362" y1="14984" x2="29310" y2="9446"/>
                        <a14:foregroundMark x1="29310" y1="9446" x2="5603" y2="45928"/>
                        <a14:foregroundMark x1="5603" y1="45928" x2="22845" y2="8143"/>
                        <a14:foregroundMark x1="22845" y1="8143" x2="75431" y2="9772"/>
                        <a14:foregroundMark x1="75431" y1="9772" x2="89655" y2="17264"/>
                        <a14:foregroundMark x1="21983" y1="36808" x2="27586" y2="80456"/>
                        <a14:foregroundMark x1="27586" y1="80456" x2="25000" y2="46580"/>
                        <a14:foregroundMark x1="46121" y1="48534" x2="52586" y2="59283"/>
                        <a14:foregroundMark x1="63362" y1="78502" x2="49138" y2="87948"/>
                        <a14:foregroundMark x1="61638" y1="83713" x2="45259" y2="89902"/>
                        <a14:foregroundMark x1="69828" y1="57003" x2="77155" y2="21173"/>
                        <a14:foregroundMark x1="22845" y1="14007" x2="26724" y2="41042"/>
                        <a14:foregroundMark x1="31466" y1="20195" x2="33621" y2="39414"/>
                        <a14:foregroundMark x1="27155" y1="18567" x2="16379" y2="7492"/>
                        <a14:foregroundMark x1="9052" y1="6189" x2="9483" y2="61238"/>
                        <a14:foregroundMark x1="8190" y1="55375" x2="8190" y2="60912"/>
                        <a14:foregroundMark x1="14655" y1="56026" x2="37069" y2="79805"/>
                        <a14:foregroundMark x1="13362" y1="57329" x2="45690" y2="87622"/>
                        <a14:foregroundMark x1="45690" y1="87622" x2="14655" y2="61238"/>
                        <a14:foregroundMark x1="65086" y1="62541" x2="61638" y2="62541"/>
                        <a14:foregroundMark x1="74569" y1="61564" x2="68966" y2="63192"/>
                        <a14:foregroundMark x1="76293" y1="58632" x2="67241" y2="67752"/>
                        <a14:foregroundMark x1="68103" y1="67101" x2="39224" y2="77199"/>
                        <a14:foregroundMark x1="64224" y1="53420" x2="33621" y2="52117"/>
                        <a14:foregroundMark x1="84483" y1="64821" x2="76724" y2="72964"/>
                        <a14:foregroundMark x1="14655" y1="59283" x2="22414" y2="75570"/>
                        <a14:foregroundMark x1="6466" y1="45928" x2="6466" y2="6545"/>
                        <a14:backgroundMark x1="6034" y1="3583" x2="9052" y2="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10926810" y="212847"/>
            <a:ext cx="1187359" cy="1479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A60698-1692-9301-EC3E-A77955C004FB}"/>
              </a:ext>
            </a:extLst>
          </p:cNvPr>
          <p:cNvSpPr txBox="1"/>
          <p:nvPr/>
        </p:nvSpPr>
        <p:spPr>
          <a:xfrm>
            <a:off x="886265" y="2338745"/>
            <a:ext cx="3126096" cy="1021556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Initialising of the Program, the Camera and</a:t>
            </a:r>
          </a:p>
          <a:p>
            <a:pPr algn="ctr"/>
            <a:r>
              <a:rPr lang="en-GB" dirty="0"/>
              <a:t>Front Face Classifier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674125-2FCB-D1E9-4E41-7427CB8D3F9A}"/>
              </a:ext>
            </a:extLst>
          </p:cNvPr>
          <p:cNvSpPr txBox="1"/>
          <p:nvPr/>
        </p:nvSpPr>
        <p:spPr>
          <a:xfrm>
            <a:off x="8126693" y="2338745"/>
            <a:ext cx="3126096" cy="1021556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Drawing Rectangle of Detected Face and Mapping Emotions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B5BF9E-3E57-C613-56F8-28E9BD3D1DD2}"/>
              </a:ext>
            </a:extLst>
          </p:cNvPr>
          <p:cNvSpPr txBox="1"/>
          <p:nvPr/>
        </p:nvSpPr>
        <p:spPr>
          <a:xfrm>
            <a:off x="886265" y="4153913"/>
            <a:ext cx="3126096" cy="1328023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Warnings Based Off Anger and Happy Emotions &amp; Termination of Program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8C7DF9-214A-30C5-2E27-E4A4CFFE37D4}"/>
              </a:ext>
            </a:extLst>
          </p:cNvPr>
          <p:cNvSpPr txBox="1"/>
          <p:nvPr/>
        </p:nvSpPr>
        <p:spPr>
          <a:xfrm>
            <a:off x="8138979" y="4523006"/>
            <a:ext cx="3126096" cy="715089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Creating the Main Menu of the program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300887-371A-5E9E-72CE-146FC444FC3B}"/>
              </a:ext>
            </a:extLst>
          </p:cNvPr>
          <p:cNvSpPr txBox="1"/>
          <p:nvPr/>
        </p:nvSpPr>
        <p:spPr>
          <a:xfrm>
            <a:off x="4383158" y="3194983"/>
            <a:ext cx="3250094" cy="1634490"/>
          </a:xfrm>
          <a:prstGeom prst="round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OpenCV</a:t>
            </a:r>
          </a:p>
          <a:p>
            <a:pPr algn="ctr"/>
            <a:r>
              <a:rPr lang="en-GB" dirty="0" err="1"/>
              <a:t>CVZone</a:t>
            </a:r>
            <a:r>
              <a:rPr lang="en-GB" dirty="0"/>
              <a:t> (used for </a:t>
            </a:r>
            <a:r>
              <a:rPr lang="en-GB" dirty="0" err="1"/>
              <a:t>SelfiSegmentation</a:t>
            </a:r>
            <a:r>
              <a:rPr lang="en-GB" dirty="0"/>
              <a:t> class)</a:t>
            </a:r>
          </a:p>
          <a:p>
            <a:pPr algn="ctr"/>
            <a:r>
              <a:rPr lang="en-GB" dirty="0" err="1"/>
              <a:t>Tkinter</a:t>
            </a:r>
            <a:endParaRPr lang="en-GB" dirty="0"/>
          </a:p>
          <a:p>
            <a:pPr algn="ctr"/>
            <a:r>
              <a:rPr lang="en-GB" dirty="0" err="1"/>
              <a:t>DeepFace</a:t>
            </a:r>
            <a:endParaRPr lang="en-GB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1F75153-BE4A-010E-32D1-B7E73519C2EC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4012361" y="2849523"/>
            <a:ext cx="370797" cy="1162705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E4F1D4-C5E2-1F10-F010-7639F024C13A}"/>
              </a:ext>
            </a:extLst>
          </p:cNvPr>
          <p:cNvCxnSpPr>
            <a:cxnSpLocks/>
            <a:stCxn id="13" idx="1"/>
            <a:endCxn id="15" idx="3"/>
          </p:cNvCxnSpPr>
          <p:nvPr/>
        </p:nvCxnSpPr>
        <p:spPr>
          <a:xfrm flipH="1">
            <a:off x="7633252" y="2849523"/>
            <a:ext cx="493441" cy="1162705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8B4E37-5D05-D801-AA7A-4334FC67AD28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4012361" y="4012228"/>
            <a:ext cx="370797" cy="805697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20D229-E058-0C6E-5A70-7F2A50A99BAA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7633252" y="4012228"/>
            <a:ext cx="493441" cy="805697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Methodology 1">
            <a:hlinkClick r:id="" action="ppaction://media"/>
            <a:extLst>
              <a:ext uri="{FF2B5EF4-FFF2-40B4-BE49-F238E27FC236}">
                <a16:creationId xmlns:a16="http://schemas.microsoft.com/office/drawing/2014/main" id="{5BE4E2AD-7A70-1069-D386-E2967E75BC6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4" end="542.958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957" y="61887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91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9230">
        <p15:prstTrans prst="drape"/>
      </p:transition>
    </mc:Choice>
    <mc:Fallback xmlns="">
      <p:transition spd="slow" advClick="0" advTm="192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3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9" fill="hold" grpId="0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3" fill="hold" grpId="0" nodeType="withEffect">
                                  <p:stCondLst>
                                    <p:cond delay="458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2" fill="hold" grpId="0" nodeType="withEffect">
                                  <p:stCondLst>
                                    <p:cond delay="864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567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567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1567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567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567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bstract cubes background">
            <a:extLst>
              <a:ext uri="{FF2B5EF4-FFF2-40B4-BE49-F238E27FC236}">
                <a16:creationId xmlns:a16="http://schemas.microsoft.com/office/drawing/2014/main" id="{80D3DEDF-CFCD-8327-A2B9-3B828EDC31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D1B21-69F7-4AEF-865A-032AE93F7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Initialising of the Program, the Camera and Front Face Classifier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389F73-935B-C121-1A74-59BA67FE87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04" t="15417" r="6758" b="10971"/>
          <a:stretch/>
        </p:blipFill>
        <p:spPr>
          <a:xfrm>
            <a:off x="1803816" y="2076706"/>
            <a:ext cx="7832553" cy="4211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0EC97B-0BC2-A7DD-DE0C-328C0E2140A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83" b="89577" l="6466" r="95259">
                        <a14:foregroundMark x1="95259" y1="34528" x2="95259" y2="34528"/>
                        <a14:foregroundMark x1="64224" y1="31270" x2="64224" y2="31270"/>
                        <a14:foregroundMark x1="32328" y1="12704" x2="32328" y2="12704"/>
                        <a14:foregroundMark x1="82759" y1="15961" x2="21552" y2="14658"/>
                        <a14:foregroundMark x1="25000" y1="64821" x2="75431" y2="63518"/>
                        <a14:foregroundMark x1="46983" y1="50489" x2="51724" y2="54723"/>
                        <a14:foregroundMark x1="71552" y1="60261" x2="82759" y2="64169"/>
                        <a14:foregroundMark x1="82759" y1="64169" x2="92672" y2="62215"/>
                        <a14:foregroundMark x1="89655" y1="44951" x2="27586" y2="44951"/>
                        <a14:foregroundMark x1="27586" y1="44951" x2="47845" y2="86319"/>
                        <a14:foregroundMark x1="47845" y1="86319" x2="88362" y2="57329"/>
                        <a14:foregroundMark x1="88362" y1="57329" x2="89655" y2="46906"/>
                        <a14:foregroundMark x1="82759" y1="10423" x2="22845" y2="9446"/>
                        <a14:foregroundMark x1="22845" y1="9446" x2="14224" y2="59609"/>
                        <a14:foregroundMark x1="14224" y1="59609" x2="68966" y2="36808"/>
                        <a14:foregroundMark x1="68966" y1="36808" x2="84483" y2="9772"/>
                        <a14:foregroundMark x1="82759" y1="13355" x2="82759" y2="51792"/>
                        <a14:foregroundMark x1="82759" y1="51792" x2="82759" y2="51792"/>
                        <a14:foregroundMark x1="78017" y1="52443" x2="32328" y2="64169"/>
                        <a14:foregroundMark x1="56897" y1="32573" x2="51724" y2="26384"/>
                        <a14:foregroundMark x1="65948" y1="27687" x2="54310" y2="36808"/>
                        <a14:foregroundMark x1="65948" y1="28990" x2="56897" y2="28339"/>
                        <a14:foregroundMark x1="56897" y1="25733" x2="37931" y2="15309"/>
                        <a14:foregroundMark x1="64224" y1="18241" x2="45259" y2="35505"/>
                        <a14:foregroundMark x1="57328" y1="18567" x2="42672" y2="34528"/>
                        <a14:foregroundMark x1="50431" y1="22476" x2="61638" y2="31270"/>
                        <a14:foregroundMark x1="85345" y1="44625" x2="84483" y2="16938"/>
                        <a14:foregroundMark x1="88362" y1="14984" x2="29310" y2="9446"/>
                        <a14:foregroundMark x1="29310" y1="9446" x2="5603" y2="45928"/>
                        <a14:foregroundMark x1="5603" y1="45928" x2="22845" y2="8143"/>
                        <a14:foregroundMark x1="22845" y1="8143" x2="75431" y2="9772"/>
                        <a14:foregroundMark x1="75431" y1="9772" x2="89655" y2="17264"/>
                        <a14:foregroundMark x1="21983" y1="36808" x2="27586" y2="80456"/>
                        <a14:foregroundMark x1="27586" y1="80456" x2="25000" y2="46580"/>
                        <a14:foregroundMark x1="46121" y1="48534" x2="52586" y2="59283"/>
                        <a14:foregroundMark x1="63362" y1="78502" x2="49138" y2="87948"/>
                        <a14:foregroundMark x1="61638" y1="83713" x2="45259" y2="89902"/>
                        <a14:foregroundMark x1="69828" y1="57003" x2="77155" y2="21173"/>
                        <a14:foregroundMark x1="22845" y1="14007" x2="26724" y2="41042"/>
                        <a14:foregroundMark x1="31466" y1="20195" x2="33621" y2="39414"/>
                        <a14:foregroundMark x1="27155" y1="18567" x2="16379" y2="7492"/>
                        <a14:foregroundMark x1="9052" y1="6189" x2="9483" y2="61238"/>
                        <a14:foregroundMark x1="8190" y1="55375" x2="8190" y2="60912"/>
                        <a14:foregroundMark x1="14655" y1="56026" x2="37069" y2="79805"/>
                        <a14:foregroundMark x1="13362" y1="57329" x2="45690" y2="87622"/>
                        <a14:foregroundMark x1="45690" y1="87622" x2="14655" y2="61238"/>
                        <a14:foregroundMark x1="65086" y1="62541" x2="61638" y2="62541"/>
                        <a14:foregroundMark x1="74569" y1="61564" x2="68966" y2="63192"/>
                        <a14:foregroundMark x1="76293" y1="58632" x2="67241" y2="67752"/>
                        <a14:foregroundMark x1="68103" y1="67101" x2="39224" y2="77199"/>
                        <a14:foregroundMark x1="64224" y1="53420" x2="33621" y2="52117"/>
                        <a14:foregroundMark x1="84483" y1="64821" x2="76724" y2="72964"/>
                        <a14:foregroundMark x1="14655" y1="59283" x2="22414" y2="75570"/>
                        <a14:foregroundMark x1="6466" y1="45928" x2="6466" y2="6545"/>
                        <a14:backgroundMark x1="6034" y1="3583" x2="9052" y2="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10871565" y="212847"/>
            <a:ext cx="1187359" cy="1479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Methodology 2">
            <a:hlinkClick r:id="" action="ppaction://media"/>
            <a:extLst>
              <a:ext uri="{FF2B5EF4-FFF2-40B4-BE49-F238E27FC236}">
                <a16:creationId xmlns:a16="http://schemas.microsoft.com/office/drawing/2014/main" id="{7D931DE5-F27B-4243-4A91-22715D0363A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97" end="241.958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017" y="6248390"/>
            <a:ext cx="609600" cy="6096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E0DE5E-6770-B38A-FDB3-995DC87334C2}"/>
              </a:ext>
            </a:extLst>
          </p:cNvPr>
          <p:cNvCxnSpPr>
            <a:cxnSpLocks/>
          </p:cNvCxnSpPr>
          <p:nvPr/>
        </p:nvCxnSpPr>
        <p:spPr>
          <a:xfrm>
            <a:off x="661998" y="2076696"/>
            <a:ext cx="1195437" cy="151177"/>
          </a:xfrm>
          <a:prstGeom prst="straightConnector1">
            <a:avLst/>
          </a:prstGeom>
          <a:ln w="7620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2E29C4-A9CC-63E8-A952-7D43FA759BEB}"/>
              </a:ext>
            </a:extLst>
          </p:cNvPr>
          <p:cNvCxnSpPr>
            <a:cxnSpLocks/>
          </p:cNvCxnSpPr>
          <p:nvPr/>
        </p:nvCxnSpPr>
        <p:spPr>
          <a:xfrm>
            <a:off x="715617" y="2549769"/>
            <a:ext cx="1456083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6F38B2-5B75-D980-4E77-9A54238E4245}"/>
              </a:ext>
            </a:extLst>
          </p:cNvPr>
          <p:cNvCxnSpPr>
            <a:cxnSpLocks/>
          </p:cNvCxnSpPr>
          <p:nvPr/>
        </p:nvCxnSpPr>
        <p:spPr>
          <a:xfrm>
            <a:off x="661998" y="3212123"/>
            <a:ext cx="1456083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64D52E-DBCC-AD8C-B9A1-4F90ADBEA8DE}"/>
              </a:ext>
            </a:extLst>
          </p:cNvPr>
          <p:cNvCxnSpPr>
            <a:cxnSpLocks/>
          </p:cNvCxnSpPr>
          <p:nvPr/>
        </p:nvCxnSpPr>
        <p:spPr>
          <a:xfrm>
            <a:off x="661998" y="3689839"/>
            <a:ext cx="1456083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eft Brace 10">
            <a:extLst>
              <a:ext uri="{FF2B5EF4-FFF2-40B4-BE49-F238E27FC236}">
                <a16:creationId xmlns:a16="http://schemas.microsoft.com/office/drawing/2014/main" id="{27DE07C4-1C9A-350F-2700-EBA091FC5129}"/>
              </a:ext>
            </a:extLst>
          </p:cNvPr>
          <p:cNvSpPr/>
          <p:nvPr/>
        </p:nvSpPr>
        <p:spPr>
          <a:xfrm>
            <a:off x="1468328" y="4947035"/>
            <a:ext cx="597719" cy="1397388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60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8010">
        <p14:prism isInverted="1"/>
      </p:transition>
    </mc:Choice>
    <mc:Fallback xmlns="">
      <p:transition spd="slow" advClick="0" advTm="18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14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RetrospectVTI">
  <a:themeElements>
    <a:clrScheme name="AnalogousFromRegularSeed_2SEEDS">
      <a:dk1>
        <a:srgbClr val="000000"/>
      </a:dk1>
      <a:lt1>
        <a:srgbClr val="FFFFFF"/>
      </a:lt1>
      <a:dk2>
        <a:srgbClr val="243741"/>
      </a:dk2>
      <a:lt2>
        <a:srgbClr val="E2E8E7"/>
      </a:lt2>
      <a:accent1>
        <a:srgbClr val="B13B52"/>
      </a:accent1>
      <a:accent2>
        <a:srgbClr val="C34D95"/>
      </a:accent2>
      <a:accent3>
        <a:srgbClr val="C3674D"/>
      </a:accent3>
      <a:accent4>
        <a:srgbClr val="3BB182"/>
      </a:accent4>
      <a:accent5>
        <a:srgbClr val="46B2B4"/>
      </a:accent5>
      <a:accent6>
        <a:srgbClr val="3B7EB1"/>
      </a:accent6>
      <a:hlink>
        <a:srgbClr val="31937F"/>
      </a:hlink>
      <a:folHlink>
        <a:srgbClr val="7F7F7F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3294</TotalTime>
  <Words>802</Words>
  <Application>Microsoft Office PowerPoint</Application>
  <PresentationFormat>Widescreen</PresentationFormat>
  <Paragraphs>79</Paragraphs>
  <Slides>21</Slides>
  <Notes>0</Notes>
  <HiddenSlides>0</HiddenSlides>
  <MMClips>21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Univers</vt:lpstr>
      <vt:lpstr>Univers Condensed</vt:lpstr>
      <vt:lpstr>RetrospectVTI</vt:lpstr>
      <vt:lpstr>Bitmap Image</vt:lpstr>
      <vt:lpstr>Vision-Based Emotion Detection of Gameplayers – ERS (Emotion Recognition System)</vt:lpstr>
      <vt:lpstr>Overview</vt:lpstr>
      <vt:lpstr>Background</vt:lpstr>
      <vt:lpstr>Background</vt:lpstr>
      <vt:lpstr>Research</vt:lpstr>
      <vt:lpstr>Research</vt:lpstr>
      <vt:lpstr>Research</vt:lpstr>
      <vt:lpstr>Methodology</vt:lpstr>
      <vt:lpstr>Initialising of the Program, the Camera and Front Face Classifier</vt:lpstr>
      <vt:lpstr>Drawing Rectangle on Detected Face and Mapping Emotions</vt:lpstr>
      <vt:lpstr>Warnings Based Off Anger and Happy Emotions &amp; Termination of Program</vt:lpstr>
      <vt:lpstr>Creating the Main Menu of Program</vt:lpstr>
      <vt:lpstr>Visual Output and Game Choice for Experimentation</vt:lpstr>
      <vt:lpstr>Demo</vt:lpstr>
      <vt:lpstr>Experimentation Results (20 Minute Sessions)</vt:lpstr>
      <vt:lpstr>Experimentation Results (40 Minute Sessions)</vt:lpstr>
      <vt:lpstr>Experimentation Results (60 Minute Sessions)</vt:lpstr>
      <vt:lpstr>Post Experimentation Reviews</vt:lpstr>
      <vt:lpstr>Conclusion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Shavin Croos</dc:creator>
  <cp:lastModifiedBy>Shavin Croos</cp:lastModifiedBy>
  <cp:revision>71</cp:revision>
  <dcterms:created xsi:type="dcterms:W3CDTF">2022-04-25T10:03:20Z</dcterms:created>
  <dcterms:modified xsi:type="dcterms:W3CDTF">2022-05-23T00:20:47Z</dcterms:modified>
</cp:coreProperties>
</file>